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sldIdLst>
    <p:sldId id="282" r:id="rId2"/>
    <p:sldId id="285" r:id="rId3"/>
    <p:sldId id="286" r:id="rId4"/>
    <p:sldId id="287" r:id="rId5"/>
    <p:sldId id="288" r:id="rId6"/>
    <p:sldId id="289" r:id="rId7"/>
    <p:sldId id="290" r:id="rId8"/>
    <p:sldId id="291" r:id="rId9"/>
    <p:sldId id="292" r:id="rId10"/>
    <p:sldId id="293" r:id="rId11"/>
    <p:sldId id="294" r:id="rId12"/>
    <p:sldId id="295" r:id="rId13"/>
    <p:sldId id="296" r:id="rId14"/>
    <p:sldId id="297" r:id="rId15"/>
    <p:sldId id="298" r:id="rId16"/>
    <p:sldId id="299" r:id="rId17"/>
    <p:sldId id="300" r:id="rId18"/>
    <p:sldId id="301" r:id="rId19"/>
    <p:sldId id="302" r:id="rId20"/>
    <p:sldId id="303" r:id="rId21"/>
    <p:sldId id="304" r:id="rId22"/>
    <p:sldId id="305" r:id="rId23"/>
    <p:sldId id="306" r:id="rId24"/>
    <p:sldId id="307" r:id="rId25"/>
    <p:sldId id="308" r:id="rId26"/>
    <p:sldId id="309" r:id="rId27"/>
    <p:sldId id="310" r:id="rId28"/>
    <p:sldId id="311" r:id="rId29"/>
    <p:sldId id="312" r:id="rId30"/>
    <p:sldId id="313" r:id="rId31"/>
    <p:sldId id="314" r:id="rId32"/>
    <p:sldId id="316" r:id="rId33"/>
    <p:sldId id="317" r:id="rId34"/>
    <p:sldId id="283" r:id="rId3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D9D9"/>
    <a:srgbClr val="929496"/>
    <a:srgbClr val="DD1228"/>
    <a:srgbClr val="FFA900"/>
    <a:srgbClr val="41464B"/>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263" autoAdjust="0"/>
    <p:restoredTop sz="95827" autoAdjust="0"/>
  </p:normalViewPr>
  <p:slideViewPr>
    <p:cSldViewPr snapToObjects="1">
      <p:cViewPr>
        <p:scale>
          <a:sx n="90" d="100"/>
          <a:sy n="90" d="100"/>
        </p:scale>
        <p:origin x="-534" y="-420"/>
      </p:cViewPr>
      <p:guideLst>
        <p:guide orient="horz" pos="3945"/>
        <p:guide orient="horz" pos="722"/>
        <p:guide orient="horz" pos="2161"/>
        <p:guide orient="horz" pos="886"/>
        <p:guide pos="3936"/>
        <p:guide pos="5471"/>
        <p:guide pos="287"/>
        <p:guide pos="2880"/>
      </p:guideLst>
    </p:cSldViewPr>
  </p:slideViewPr>
  <p:notesTextViewPr>
    <p:cViewPr>
      <p:scale>
        <a:sx n="100" d="100"/>
        <a:sy n="100" d="100"/>
      </p:scale>
      <p:origin x="0" y="0"/>
    </p:cViewPr>
  </p:notesTextViewPr>
  <p:sorterViewPr>
    <p:cViewPr>
      <p:scale>
        <a:sx n="150" d="100"/>
        <a:sy n="150" d="100"/>
      </p:scale>
      <p:origin x="0" y="1535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DD3B5CD-A970-3741-A819-36669590D32C}" type="datetimeFigureOut">
              <a:rPr lang="en-US" smtClean="0"/>
              <a:t>2/3/2016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508703F-6776-A546-B57B-B1A18049FAFC}" type="slidenum">
              <a:rPr lang="en-US" smtClean="0"/>
              <a:t>‹#›</a:t>
            </a:fld>
            <a:endParaRPr lang="en-US"/>
          </a:p>
        </p:txBody>
      </p:sp>
    </p:spTree>
    <p:extLst>
      <p:ext uri="{BB962C8B-B14F-4D97-AF65-F5344CB8AC3E}">
        <p14:creationId xmlns:p14="http://schemas.microsoft.com/office/powerpoint/2010/main" val="215355286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a:buChar char="•"/>
            </a:pPr>
            <a:r>
              <a:rPr lang="en-US" sz="1200" kern="1200" dirty="0" smtClean="0">
                <a:solidFill>
                  <a:schemeClr val="tx1"/>
                </a:solidFill>
                <a:effectLst/>
                <a:latin typeface="+mn-lt"/>
                <a:ea typeface="+mn-ea"/>
                <a:cs typeface="+mn-cs"/>
              </a:rPr>
              <a:t>Let them know that the presentation will be about 30 minutes long</a:t>
            </a:r>
          </a:p>
          <a:p>
            <a:pPr marL="628650" lvl="1" indent="-171450">
              <a:buFont typeface="Arial"/>
              <a:buChar char="•"/>
            </a:pPr>
            <a:r>
              <a:rPr lang="en-US" sz="1200" kern="1200" dirty="0" smtClean="0">
                <a:solidFill>
                  <a:schemeClr val="tx1"/>
                </a:solidFill>
                <a:effectLst/>
                <a:latin typeface="+mn-lt"/>
                <a:ea typeface="+mn-ea"/>
                <a:cs typeface="+mn-cs"/>
              </a:rPr>
              <a:t>Will try to field questions if there is time at the end</a:t>
            </a:r>
          </a:p>
          <a:p>
            <a:pPr marL="171450" lvl="0" indent="-171450">
              <a:buFont typeface="Arial"/>
              <a:buChar char="•"/>
            </a:pPr>
            <a:r>
              <a:rPr lang="en-US" sz="1200" kern="1200" dirty="0" smtClean="0">
                <a:solidFill>
                  <a:schemeClr val="tx1"/>
                </a:solidFill>
                <a:effectLst/>
                <a:latin typeface="+mn-lt"/>
                <a:ea typeface="+mn-ea"/>
                <a:cs typeface="+mn-cs"/>
              </a:rPr>
              <a:t>Go over the list (on slide) of what will be covered today</a:t>
            </a:r>
          </a:p>
          <a:p>
            <a:pPr marL="171450" lvl="0" indent="-171450">
              <a:buFont typeface="Arial"/>
              <a:buChar char="•"/>
            </a:pPr>
            <a:r>
              <a:rPr lang="en-US" sz="1200" kern="1200" dirty="0" smtClean="0">
                <a:solidFill>
                  <a:schemeClr val="tx1"/>
                </a:solidFill>
                <a:effectLst/>
                <a:latin typeface="+mn-lt"/>
                <a:ea typeface="+mn-ea"/>
                <a:cs typeface="+mn-cs"/>
              </a:rPr>
              <a:t>Tell them what will NOT be covered today because sleep is such an extensive subject to fully cover in such a short period of time</a:t>
            </a:r>
          </a:p>
          <a:p>
            <a:pPr marL="628650" lvl="1" indent="-171450">
              <a:buFont typeface="Arial"/>
              <a:buChar char="•"/>
            </a:pPr>
            <a:r>
              <a:rPr lang="en-US" sz="1200" kern="1200" dirty="0" smtClean="0">
                <a:solidFill>
                  <a:schemeClr val="tx1"/>
                </a:solidFill>
                <a:effectLst/>
                <a:latin typeface="+mn-lt"/>
                <a:ea typeface="+mn-ea"/>
                <a:cs typeface="+mn-cs"/>
              </a:rPr>
              <a:t>We will NOT cover:</a:t>
            </a:r>
          </a:p>
          <a:p>
            <a:pPr marL="1085850" lvl="2" indent="-171450">
              <a:buFont typeface="Arial"/>
              <a:buChar char="•"/>
            </a:pPr>
            <a:r>
              <a:rPr lang="en-US" sz="1200" kern="1200" dirty="0" smtClean="0">
                <a:solidFill>
                  <a:schemeClr val="tx1"/>
                </a:solidFill>
                <a:effectLst/>
                <a:latin typeface="+mn-lt"/>
                <a:ea typeface="+mn-ea"/>
                <a:cs typeface="+mn-cs"/>
              </a:rPr>
              <a:t>Sleep disorders (sleep apnea, chronic insomnia, and such)</a:t>
            </a:r>
          </a:p>
          <a:p>
            <a:pPr marL="1085850" lvl="2" indent="-171450">
              <a:buFont typeface="Arial"/>
              <a:buChar char="•"/>
            </a:pPr>
            <a:r>
              <a:rPr lang="en-US" sz="1200" kern="1200" dirty="0" smtClean="0">
                <a:solidFill>
                  <a:schemeClr val="tx1"/>
                </a:solidFill>
                <a:effectLst/>
                <a:latin typeface="+mn-lt"/>
                <a:ea typeface="+mn-ea"/>
                <a:cs typeface="+mn-cs"/>
              </a:rPr>
              <a:t>Sleep medication (prescription and over-the-counter)</a:t>
            </a:r>
          </a:p>
          <a:p>
            <a:pPr marL="628650" lvl="1" indent="-171450">
              <a:buFont typeface="Arial"/>
              <a:buChar char="•"/>
            </a:pPr>
            <a:r>
              <a:rPr lang="en-US" sz="1200" kern="1200" dirty="0" smtClean="0">
                <a:solidFill>
                  <a:schemeClr val="tx1"/>
                </a:solidFill>
                <a:effectLst/>
                <a:latin typeface="+mn-lt"/>
                <a:ea typeface="+mn-ea"/>
                <a:cs typeface="+mn-cs"/>
              </a:rPr>
              <a:t>We</a:t>
            </a:r>
            <a:r>
              <a:rPr lang="en-US" sz="1200" kern="1200" baseline="0" dirty="0" smtClean="0">
                <a:solidFill>
                  <a:schemeClr val="tx1"/>
                </a:solidFill>
                <a:effectLst/>
                <a:latin typeface="+mn-lt"/>
                <a:ea typeface="+mn-ea"/>
                <a:cs typeface="+mn-cs"/>
              </a:rPr>
              <a:t> will talk about travel and sleep to a small degree</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0305E3E-F4DD-BE45-A97E-7C8FE84EB755}" type="slidenum">
              <a:rPr lang="en-US" smtClean="0"/>
              <a:t>3</a:t>
            </a:fld>
            <a:endParaRPr lang="en-US"/>
          </a:p>
        </p:txBody>
      </p:sp>
    </p:spTree>
    <p:extLst>
      <p:ext uri="{BB962C8B-B14F-4D97-AF65-F5344CB8AC3E}">
        <p14:creationId xmlns:p14="http://schemas.microsoft.com/office/powerpoint/2010/main" val="17565782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These</a:t>
            </a:r>
            <a:r>
              <a:rPr lang="en-US" baseline="0" dirty="0" smtClean="0"/>
              <a:t> are consequences of both acute and chronic sleep deprivation</a:t>
            </a:r>
          </a:p>
          <a:p>
            <a:pPr marL="171450" indent="-171450">
              <a:buFont typeface="Arial"/>
              <a:buChar char="•"/>
            </a:pPr>
            <a:r>
              <a:rPr lang="en-US" baseline="0" dirty="0" smtClean="0"/>
              <a:t>Social embarrassment may include falling asleep during certain events (maybe snoring)</a:t>
            </a:r>
            <a:endParaRPr lang="en-US" dirty="0" smtClean="0"/>
          </a:p>
          <a:p>
            <a:endParaRPr lang="en-US" dirty="0"/>
          </a:p>
        </p:txBody>
      </p:sp>
      <p:sp>
        <p:nvSpPr>
          <p:cNvPr id="4" name="Slide Number Placeholder 3"/>
          <p:cNvSpPr>
            <a:spLocks noGrp="1"/>
          </p:cNvSpPr>
          <p:nvPr>
            <p:ph type="sldNum" sz="quarter" idx="10"/>
          </p:nvPr>
        </p:nvSpPr>
        <p:spPr/>
        <p:txBody>
          <a:bodyPr/>
          <a:lstStyle/>
          <a:p>
            <a:fld id="{80305E3E-F4DD-BE45-A97E-7C8FE84EB755}" type="slidenum">
              <a:rPr lang="en-US" smtClean="0"/>
              <a:t>19</a:t>
            </a:fld>
            <a:endParaRPr lang="en-US"/>
          </a:p>
        </p:txBody>
      </p:sp>
    </p:spTree>
    <p:extLst>
      <p:ext uri="{BB962C8B-B14F-4D97-AF65-F5344CB8AC3E}">
        <p14:creationId xmlns:p14="http://schemas.microsoft.com/office/powerpoint/2010/main" val="9200961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Pass</a:t>
            </a:r>
            <a:r>
              <a:rPr lang="en-US" b="1" baseline="0" dirty="0" smtClean="0"/>
              <a:t> out the handout first.  Have them check off everything on the list that pertains to them.  Give them some time to do this (~2-3 minutes)</a:t>
            </a:r>
          </a:p>
          <a:p>
            <a:endParaRPr lang="en-US" b="0" baseline="0" dirty="0" smtClean="0"/>
          </a:p>
          <a:p>
            <a:r>
              <a:rPr lang="en-US" b="0" dirty="0" smtClean="0"/>
              <a:t>The</a:t>
            </a:r>
            <a:r>
              <a:rPr lang="en-US" b="0" baseline="0" dirty="0" smtClean="0"/>
              <a:t> goal of the handout is to let each individual know what their biggest obstacles are that’s limiting their sleep.  </a:t>
            </a:r>
          </a:p>
          <a:p>
            <a:endParaRPr lang="en-US" b="0" baseline="0" dirty="0" smtClean="0"/>
          </a:p>
          <a:p>
            <a:r>
              <a:rPr lang="en-US" b="0" baseline="0" dirty="0" smtClean="0"/>
              <a:t>NOTE:  </a:t>
            </a:r>
          </a:p>
          <a:p>
            <a:endParaRPr lang="en-US" b="0" baseline="0" dirty="0" smtClean="0"/>
          </a:p>
          <a:p>
            <a:r>
              <a:rPr lang="en-US" b="0" baseline="0" dirty="0" smtClean="0"/>
              <a:t>All 4 steps are important and each plays a part even if an individual have most of their “obstacles” in just 1 or 2 categories.</a:t>
            </a:r>
          </a:p>
          <a:p>
            <a:endParaRPr lang="en-US" b="0"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80305E3E-F4DD-BE45-A97E-7C8FE84EB755}" type="slidenum">
              <a:rPr lang="en-US" smtClean="0"/>
              <a:t>20</a:t>
            </a:fld>
            <a:endParaRPr lang="en-US"/>
          </a:p>
        </p:txBody>
      </p:sp>
    </p:spTree>
    <p:extLst>
      <p:ext uri="{BB962C8B-B14F-4D97-AF65-F5344CB8AC3E}">
        <p14:creationId xmlns:p14="http://schemas.microsoft.com/office/powerpoint/2010/main" val="5085338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I</a:t>
            </a:r>
            <a:r>
              <a:rPr lang="en-US" b="0" baseline="0" dirty="0" smtClean="0"/>
              <a:t> suggest that a huge portion of the individual’s effort should be focused on this step.  It’s hard to </a:t>
            </a:r>
            <a:r>
              <a:rPr lang="en-US" b="1" u="sng" baseline="0" dirty="0" smtClean="0"/>
              <a:t>change and maintain change</a:t>
            </a:r>
            <a:r>
              <a:rPr lang="en-US" b="0" u="none" baseline="0" dirty="0" smtClean="0"/>
              <a:t> </a:t>
            </a:r>
            <a:r>
              <a:rPr lang="en-US" b="0" baseline="0" dirty="0" smtClean="0"/>
              <a:t>in the other steps if the person does not feel that sleep is important to them.  Remind them of how sleep deficiency affects their functions and make it hard for them to reach their fitness and business goals.</a:t>
            </a:r>
            <a:endParaRPr lang="en-US" b="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80305E3E-F4DD-BE45-A97E-7C8FE84EB755}" type="slidenum">
              <a:rPr lang="en-US" smtClean="0"/>
              <a:t>21</a:t>
            </a:fld>
            <a:endParaRPr lang="en-US"/>
          </a:p>
        </p:txBody>
      </p:sp>
    </p:spTree>
    <p:extLst>
      <p:ext uri="{BB962C8B-B14F-4D97-AF65-F5344CB8AC3E}">
        <p14:creationId xmlns:p14="http://schemas.microsoft.com/office/powerpoint/2010/main" val="4959477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Some people</a:t>
            </a:r>
            <a:r>
              <a:rPr lang="en-US" baseline="0" dirty="0" smtClean="0"/>
              <a:t> will feel like they can’t sleep more because that’s just the way it is.  Ask them to just add 10 minutes a day towards sleep BECAUSE of how important sleep is to them.  </a:t>
            </a:r>
            <a:r>
              <a:rPr lang="en-US" dirty="0" smtClean="0"/>
              <a:t>Although</a:t>
            </a:r>
            <a:r>
              <a:rPr lang="en-US" baseline="0" dirty="0" smtClean="0"/>
              <a:t> 10 minutes a day may not seem like much, they will have slept for an extra 70 minutes (over an hour) by the end of the week.  And if they can trim 10 minutes off the beginning AND end of the day they will have an extra 20 minutes a day or nearly 2.5 hours a week.</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80305E3E-F4DD-BE45-A97E-7C8FE84EB755}" type="slidenum">
              <a:rPr lang="en-US" smtClean="0"/>
              <a:t>22</a:t>
            </a:fld>
            <a:endParaRPr lang="en-US"/>
          </a:p>
        </p:txBody>
      </p:sp>
    </p:spTree>
    <p:extLst>
      <p:ext uri="{BB962C8B-B14F-4D97-AF65-F5344CB8AC3E}">
        <p14:creationId xmlns:p14="http://schemas.microsoft.com/office/powerpoint/2010/main" val="27720632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We’re talking about INTENSE exercise.  </a:t>
            </a:r>
          </a:p>
          <a:p>
            <a:endParaRPr lang="en-US" dirty="0" smtClean="0"/>
          </a:p>
          <a:p>
            <a:r>
              <a:rPr lang="en-US" dirty="0" smtClean="0"/>
              <a:t>LIGHT can affect the circadian</a:t>
            </a:r>
            <a:r>
              <a:rPr lang="en-US" baseline="0" dirty="0" smtClean="0"/>
              <a:t> clock which will affect our sleepiness.</a:t>
            </a:r>
          </a:p>
          <a:p>
            <a:endParaRPr lang="en-US" baseline="0" dirty="0" smtClean="0"/>
          </a:p>
          <a:p>
            <a:r>
              <a:rPr lang="en-US" baseline="0" dirty="0" smtClean="0"/>
              <a:t>ALCOHOL has both a relaxing and stimulating effect. It will initially make us drowsy BUT then stimulate us. </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80305E3E-F4DD-BE45-A97E-7C8FE84EB755}" type="slidenum">
              <a:rPr lang="en-US" smtClean="0"/>
              <a:t>24</a:t>
            </a:fld>
            <a:endParaRPr lang="en-US"/>
          </a:p>
        </p:txBody>
      </p:sp>
    </p:spTree>
    <p:extLst>
      <p:ext uri="{BB962C8B-B14F-4D97-AF65-F5344CB8AC3E}">
        <p14:creationId xmlns:p14="http://schemas.microsoft.com/office/powerpoint/2010/main" val="39363773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Create an environment</a:t>
            </a:r>
            <a:r>
              <a:rPr lang="en-US" baseline="0" dirty="0" smtClean="0"/>
              <a:t> that will promote sleep.</a:t>
            </a:r>
          </a:p>
          <a:p>
            <a:endParaRPr lang="en-US" baseline="0" dirty="0" smtClean="0"/>
          </a:p>
          <a:p>
            <a:r>
              <a:rPr lang="en-US" baseline="0" dirty="0" smtClean="0"/>
              <a:t>Having a mobile or electronic device around the bed makes it hard for people to sleep.</a:t>
            </a:r>
          </a:p>
          <a:p>
            <a:pPr marL="228600" indent="-228600">
              <a:buFont typeface="+mj-lt"/>
              <a:buAutoNum type="arabicPeriod"/>
            </a:pPr>
            <a:r>
              <a:rPr lang="en-US" baseline="0" dirty="0" smtClean="0"/>
              <a:t>They will constantly be reminded of what time it is.</a:t>
            </a:r>
          </a:p>
          <a:p>
            <a:pPr marL="228600" indent="-228600">
              <a:buFont typeface="+mj-lt"/>
              <a:buAutoNum type="arabicPeriod"/>
            </a:pPr>
            <a:r>
              <a:rPr lang="en-US" baseline="0" dirty="0" smtClean="0"/>
              <a:t>The light will throw off their circadian clock</a:t>
            </a:r>
          </a:p>
          <a:p>
            <a:pPr marL="228600" indent="-228600">
              <a:buFont typeface="+mj-lt"/>
              <a:buAutoNum type="arabicPeriod"/>
            </a:pPr>
            <a:r>
              <a:rPr lang="en-US" baseline="0" dirty="0" smtClean="0"/>
              <a:t>The emails they read may stimulate them to work and/or stress them out</a:t>
            </a:r>
          </a:p>
          <a:p>
            <a:pPr marL="228600" indent="-228600">
              <a:buFont typeface="+mj-lt"/>
              <a:buAutoNum type="arabicPeriod"/>
            </a:pPr>
            <a:endParaRPr lang="en-US" baseline="0" dirty="0" smtClean="0"/>
          </a:p>
          <a:p>
            <a:pPr marL="0" indent="0">
              <a:buFont typeface="+mj-lt"/>
              <a:buNone/>
            </a:pPr>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80305E3E-F4DD-BE45-A97E-7C8FE84EB755}" type="slidenum">
              <a:rPr lang="en-US" smtClean="0"/>
              <a:t>25</a:t>
            </a:fld>
            <a:endParaRPr lang="en-US"/>
          </a:p>
        </p:txBody>
      </p:sp>
    </p:spTree>
    <p:extLst>
      <p:ext uri="{BB962C8B-B14F-4D97-AF65-F5344CB8AC3E}">
        <p14:creationId xmlns:p14="http://schemas.microsoft.com/office/powerpoint/2010/main" val="34686334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Most</a:t>
            </a:r>
            <a:r>
              <a:rPr lang="en-US" baseline="0" dirty="0" smtClean="0"/>
              <a:t> people will sacrifice sleep for other activities because they see it as a “waste” of time.  </a:t>
            </a:r>
          </a:p>
          <a:p>
            <a:pPr marL="628650" lvl="1" indent="-171450">
              <a:buFont typeface="Arial"/>
              <a:buChar char="•"/>
            </a:pPr>
            <a:r>
              <a:rPr lang="en-US" baseline="0" dirty="0" smtClean="0"/>
              <a:t>Remind the audience of how sleep repairs the body and consolidate our memories.  Is watching that extra episode really worth their health?</a:t>
            </a:r>
          </a:p>
          <a:p>
            <a:pPr marL="171450" lvl="0" indent="-171450">
              <a:buFont typeface="Arial"/>
              <a:buChar char="•"/>
            </a:pPr>
            <a:r>
              <a:rPr lang="en-US" baseline="0" dirty="0" smtClean="0"/>
              <a:t>Most of the time, people neglect sleep because they want to be successful in these 3 areas, but their poor sleep habits may actually be preventing them from reaching their goals</a:t>
            </a:r>
          </a:p>
          <a:p>
            <a:pPr marL="628650" lvl="1" indent="-171450">
              <a:buFont typeface="Arial"/>
              <a:buChar char="•"/>
            </a:pPr>
            <a:r>
              <a:rPr lang="en-US" baseline="0" dirty="0" smtClean="0"/>
              <a:t>What’s the use in going to a gym consistently if your body is not getting the repair it needs for muscle growth?</a:t>
            </a:r>
          </a:p>
          <a:p>
            <a:pPr marL="628650" lvl="1" indent="-171450">
              <a:buFont typeface="Arial"/>
              <a:buChar char="•"/>
            </a:pPr>
            <a:r>
              <a:rPr lang="en-US" baseline="0" dirty="0" smtClean="0"/>
              <a:t>What if you always find yourself binge eating on junk food because you’re sleep deprived and your body craves it?</a:t>
            </a:r>
          </a:p>
          <a:p>
            <a:pPr marL="628650" lvl="1" indent="-171450">
              <a:buFont typeface="Arial"/>
              <a:buChar char="•"/>
            </a:pPr>
            <a:r>
              <a:rPr lang="en-US" baseline="0" dirty="0" smtClean="0"/>
              <a:t>Maybe you’re spending more time at work because your cognitive functions are not optimal due to lack of sleep?</a:t>
            </a:r>
          </a:p>
          <a:p>
            <a:pPr marL="628650" lvl="1" indent="-171450">
              <a:buFont typeface="Arial"/>
              <a:buChar char="•"/>
            </a:pPr>
            <a:r>
              <a:rPr lang="en-US" baseline="0" dirty="0" smtClean="0"/>
              <a:t>How is your personal life affected by sleep deficiency?</a:t>
            </a:r>
          </a:p>
          <a:p>
            <a:pPr marL="171450" lvl="0" indent="-171450">
              <a:buFont typeface="Arial"/>
              <a:buChar char="•"/>
            </a:pPr>
            <a:r>
              <a:rPr lang="en-US" baseline="0" dirty="0" smtClean="0"/>
              <a:t>Know that you can do something about this. </a:t>
            </a:r>
          </a:p>
          <a:p>
            <a:pPr marL="171450" lvl="0" indent="-171450">
              <a:buFont typeface="Arial"/>
              <a:buChar char="•"/>
            </a:pPr>
            <a:r>
              <a:rPr lang="en-US" baseline="0" dirty="0" smtClean="0"/>
              <a:t>Even adding 10 minutes of sleep is a HUGE win because it’s a start.  Small changes here and there will make this a behavior that you can maintain long-term.</a:t>
            </a:r>
          </a:p>
          <a:p>
            <a:pPr marL="171450" lvl="0" indent="-171450">
              <a:buFont typeface="Arial"/>
              <a:buChar char="•"/>
            </a:pPr>
            <a:r>
              <a:rPr lang="en-US" baseline="0" dirty="0" smtClean="0"/>
              <a:t>Look at all 4 steps and see where you may need the most work and see what you can change starting today.</a:t>
            </a:r>
          </a:p>
          <a:p>
            <a:endParaRPr lang="en-US" baseline="0"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80305E3E-F4DD-BE45-A97E-7C8FE84EB755}" type="slidenum">
              <a:rPr lang="en-US" smtClean="0"/>
              <a:t>30</a:t>
            </a:fld>
            <a:endParaRPr lang="en-US"/>
          </a:p>
        </p:txBody>
      </p:sp>
    </p:spTree>
    <p:extLst>
      <p:ext uri="{BB962C8B-B14F-4D97-AF65-F5344CB8AC3E}">
        <p14:creationId xmlns:p14="http://schemas.microsoft.com/office/powerpoint/2010/main" val="476000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endParaRPr lang="en-US" sz="1400" b="1" spc="300" dirty="0" smtClean="0">
              <a:solidFill>
                <a:schemeClr val="accent2"/>
              </a:solidFill>
              <a:latin typeface="Arial Bold"/>
              <a:cs typeface="Arial Bold"/>
            </a:endParaRPr>
          </a:p>
          <a:p>
            <a:pPr>
              <a:spcAft>
                <a:spcPts val="600"/>
              </a:spcAft>
            </a:pPr>
            <a:r>
              <a:rPr lang="en-US" sz="1400" b="0" spc="300" dirty="0" smtClean="0">
                <a:solidFill>
                  <a:schemeClr val="accent2"/>
                </a:solidFill>
                <a:latin typeface="Arial Bold"/>
                <a:cs typeface="Arial Bold"/>
              </a:rPr>
              <a:t>Not</a:t>
            </a:r>
            <a:r>
              <a:rPr lang="en-US" sz="1400" b="0" spc="300" baseline="0" dirty="0" smtClean="0">
                <a:solidFill>
                  <a:schemeClr val="accent2"/>
                </a:solidFill>
                <a:latin typeface="Arial Bold"/>
                <a:cs typeface="Arial Bold"/>
              </a:rPr>
              <a:t> all sleep is the same.  When we go to sleep, we actually progress through a series of stages of sleep.  Each of the stages have a distinct brainwave activity and purpose.</a:t>
            </a:r>
          </a:p>
          <a:p>
            <a:pPr>
              <a:spcAft>
                <a:spcPts val="600"/>
              </a:spcAft>
            </a:pPr>
            <a:endParaRPr lang="en-US" sz="1400" b="0" spc="300" dirty="0" smtClean="0">
              <a:solidFill>
                <a:schemeClr val="accent2"/>
              </a:solidFill>
              <a:latin typeface="Arial Bold"/>
              <a:cs typeface="Arial Bold"/>
            </a:endParaRPr>
          </a:p>
          <a:p>
            <a:pPr>
              <a:spcAft>
                <a:spcPts val="600"/>
              </a:spcAft>
            </a:pPr>
            <a:r>
              <a:rPr lang="en-US" sz="1400" b="1" spc="300" dirty="0" smtClean="0">
                <a:solidFill>
                  <a:schemeClr val="accent2"/>
                </a:solidFill>
                <a:latin typeface="Arial Bold"/>
                <a:cs typeface="Arial Bold"/>
              </a:rPr>
              <a:t>Sleep is separated into:</a:t>
            </a:r>
            <a:endParaRPr lang="en-US" sz="1400" b="1" baseline="30000" dirty="0" smtClean="0">
              <a:latin typeface="Arial"/>
            </a:endParaRPr>
          </a:p>
          <a:p>
            <a:pPr marL="0" indent="0">
              <a:spcAft>
                <a:spcPts val="600"/>
              </a:spcAft>
              <a:buFont typeface="Arial"/>
              <a:buNone/>
            </a:pPr>
            <a:r>
              <a:rPr lang="en-US" sz="1200" dirty="0" smtClean="0">
                <a:latin typeface="Arial"/>
              </a:rPr>
              <a:t> -Non-REM</a:t>
            </a:r>
          </a:p>
          <a:p>
            <a:pPr marL="0" indent="0">
              <a:spcAft>
                <a:spcPts val="600"/>
              </a:spcAft>
              <a:buFont typeface="Arial"/>
              <a:buNone/>
            </a:pPr>
            <a:r>
              <a:rPr lang="en-US" sz="1200" dirty="0" smtClean="0">
                <a:latin typeface="Arial"/>
              </a:rPr>
              <a:t>-REM</a:t>
            </a:r>
          </a:p>
          <a:p>
            <a:pPr marL="0" indent="0">
              <a:spcAft>
                <a:spcPts val="600"/>
              </a:spcAft>
              <a:buFont typeface="Arial"/>
              <a:buNone/>
            </a:pPr>
            <a:endParaRPr lang="en-US" sz="1200" dirty="0" smtClean="0">
              <a:latin typeface="Arial"/>
            </a:endParaRPr>
          </a:p>
          <a:p>
            <a:pPr marL="0" indent="0">
              <a:spcAft>
                <a:spcPts val="600"/>
              </a:spcAft>
              <a:buFont typeface="Arial"/>
              <a:buNone/>
            </a:pPr>
            <a:endParaRPr lang="en-US" sz="1200" b="1" baseline="0" dirty="0" smtClean="0">
              <a:latin typeface="Arial"/>
            </a:endParaRPr>
          </a:p>
          <a:p>
            <a:pPr marL="0" indent="0">
              <a:spcAft>
                <a:spcPts val="600"/>
              </a:spcAft>
              <a:buFont typeface="Arial"/>
              <a:buNone/>
            </a:pPr>
            <a:r>
              <a:rPr lang="en-US" sz="1200" dirty="0" smtClean="0">
                <a:latin typeface="Arial"/>
              </a:rPr>
              <a:t>(explain the graph)</a:t>
            </a:r>
          </a:p>
          <a:p>
            <a:pPr marL="171450" indent="-171450">
              <a:spcAft>
                <a:spcPts val="600"/>
              </a:spcAft>
              <a:buFontTx/>
              <a:buChar char="-"/>
            </a:pPr>
            <a:r>
              <a:rPr lang="en-US" sz="1200" dirty="0" smtClean="0">
                <a:latin typeface="Arial"/>
              </a:rPr>
              <a:t>This graph shows the</a:t>
            </a:r>
            <a:r>
              <a:rPr lang="en-US" sz="1200" baseline="0" dirty="0" smtClean="0">
                <a:latin typeface="Arial"/>
              </a:rPr>
              <a:t> brain wave activities in the brain of a person during an average night of sleep</a:t>
            </a:r>
          </a:p>
          <a:p>
            <a:pPr marL="171450" indent="-171450">
              <a:spcAft>
                <a:spcPts val="600"/>
              </a:spcAft>
              <a:buFontTx/>
              <a:buChar char="-"/>
            </a:pPr>
            <a:r>
              <a:rPr lang="en-US" sz="1200" baseline="0" dirty="0" smtClean="0">
                <a:latin typeface="Arial"/>
              </a:rPr>
              <a:t>The y-axis (up and down) shows the brain activities and the point where someone is going from being awake and conscious to being in deep sleep</a:t>
            </a:r>
          </a:p>
          <a:p>
            <a:pPr marL="171450" indent="-171450">
              <a:spcAft>
                <a:spcPts val="600"/>
              </a:spcAft>
              <a:buFontTx/>
              <a:buChar char="-"/>
            </a:pPr>
            <a:r>
              <a:rPr lang="en-US" sz="1200" baseline="0" dirty="0" smtClean="0">
                <a:latin typeface="Arial"/>
              </a:rPr>
              <a:t>The x-axis shows the hours into sleep the person is experiencing</a:t>
            </a:r>
          </a:p>
          <a:p>
            <a:pPr marL="171450" indent="-171450">
              <a:spcAft>
                <a:spcPts val="600"/>
              </a:spcAft>
              <a:buFontTx/>
              <a:buChar char="-"/>
            </a:pPr>
            <a:endParaRPr lang="en-US" sz="1200" baseline="0" dirty="0" smtClean="0">
              <a:latin typeface="Arial"/>
            </a:endParaRPr>
          </a:p>
          <a:p>
            <a:pPr marL="0" indent="0">
              <a:spcAft>
                <a:spcPts val="600"/>
              </a:spcAft>
              <a:buFontTx/>
              <a:buNone/>
            </a:pPr>
            <a:endParaRPr lang="en-US" sz="1200" b="1" baseline="0" dirty="0" smtClean="0">
              <a:latin typeface="Arial"/>
            </a:endParaRPr>
          </a:p>
          <a:p>
            <a:pPr marL="171450" indent="-171450">
              <a:spcAft>
                <a:spcPts val="600"/>
              </a:spcAft>
              <a:buFontTx/>
              <a:buChar char="-"/>
            </a:pPr>
            <a:r>
              <a:rPr lang="en-US" sz="1200" baseline="0" dirty="0" smtClean="0">
                <a:latin typeface="Arial"/>
              </a:rPr>
              <a:t>-When a person drifts from being awake to asleep, we experience different stages of sleep</a:t>
            </a:r>
            <a:endParaRPr lang="en-US" sz="1200" dirty="0" smtClean="0">
              <a:latin typeface="Arial"/>
            </a:endParaRPr>
          </a:p>
          <a:p>
            <a:pPr marL="742950" lvl="1" indent="-285750">
              <a:spcAft>
                <a:spcPts val="600"/>
              </a:spcAft>
              <a:buFont typeface="Lucida Grande"/>
              <a:buChar char="-"/>
            </a:pPr>
            <a:r>
              <a:rPr lang="en-US" sz="1200" dirty="0" smtClean="0">
                <a:latin typeface="Arial"/>
              </a:rPr>
              <a:t>Stage N1</a:t>
            </a:r>
          </a:p>
          <a:p>
            <a:pPr marL="1200150" lvl="2" indent="-285750">
              <a:spcAft>
                <a:spcPts val="600"/>
              </a:spcAft>
              <a:buFont typeface="Lucida Grande"/>
              <a:buChar char="-"/>
            </a:pPr>
            <a:r>
              <a:rPr lang="en-US" sz="1200" dirty="0" smtClean="0">
                <a:latin typeface="Arial"/>
              </a:rPr>
              <a:t>Transition from wake to sleep</a:t>
            </a:r>
          </a:p>
          <a:p>
            <a:pPr marL="1200150" lvl="2" indent="-285750">
              <a:spcAft>
                <a:spcPts val="600"/>
              </a:spcAft>
              <a:buFont typeface="Lucida Grande"/>
              <a:buChar char="-"/>
            </a:pPr>
            <a:r>
              <a:rPr lang="en-US" sz="1200" dirty="0" smtClean="0">
                <a:latin typeface="Arial"/>
              </a:rPr>
              <a:t>It’s a relatively</a:t>
            </a:r>
            <a:r>
              <a:rPr lang="en-US" sz="1200" baseline="0" dirty="0" smtClean="0">
                <a:latin typeface="Arial"/>
              </a:rPr>
              <a:t> light sleep</a:t>
            </a:r>
          </a:p>
          <a:p>
            <a:pPr marL="1200150" lvl="2" indent="-285750">
              <a:spcAft>
                <a:spcPts val="600"/>
              </a:spcAft>
              <a:buFont typeface="Lucida Grande"/>
              <a:buChar char="-"/>
            </a:pPr>
            <a:r>
              <a:rPr lang="en-US" sz="1200" baseline="0" dirty="0" smtClean="0">
                <a:latin typeface="Arial"/>
              </a:rPr>
              <a:t>If you awaken someone during this stage, they might say that they weren’t really asleep</a:t>
            </a:r>
            <a:endParaRPr lang="en-US" sz="1200" dirty="0" smtClean="0">
              <a:latin typeface="Arial"/>
            </a:endParaRPr>
          </a:p>
          <a:p>
            <a:pPr marL="742950" lvl="1" indent="-285750">
              <a:spcAft>
                <a:spcPts val="600"/>
              </a:spcAft>
              <a:buFont typeface="Lucida Grande"/>
              <a:buChar char="-"/>
            </a:pPr>
            <a:r>
              <a:rPr lang="en-US" sz="1200" dirty="0" smtClean="0">
                <a:latin typeface="Arial"/>
              </a:rPr>
              <a:t>Stage N2</a:t>
            </a:r>
          </a:p>
          <a:p>
            <a:pPr marL="1200150" lvl="2" indent="-285750">
              <a:spcAft>
                <a:spcPts val="600"/>
              </a:spcAft>
              <a:buFont typeface="Lucida Grande"/>
              <a:buChar char="-"/>
            </a:pPr>
            <a:r>
              <a:rPr lang="en-US" sz="1200" dirty="0" smtClean="0">
                <a:latin typeface="Arial"/>
              </a:rPr>
              <a:t>Onset of “true sleep”</a:t>
            </a:r>
          </a:p>
          <a:p>
            <a:pPr marL="1200150" lvl="2" indent="-285750">
              <a:spcAft>
                <a:spcPts val="600"/>
              </a:spcAft>
              <a:buFont typeface="Lucida Grande"/>
              <a:buChar char="-"/>
            </a:pPr>
            <a:r>
              <a:rPr lang="en-US" sz="1200" dirty="0" smtClean="0">
                <a:latin typeface="Arial"/>
              </a:rPr>
              <a:t>Body temperature starts</a:t>
            </a:r>
            <a:r>
              <a:rPr lang="en-US" sz="1200" baseline="0" dirty="0" smtClean="0">
                <a:latin typeface="Arial"/>
              </a:rPr>
              <a:t> to decrease and heart rate begins to slow</a:t>
            </a:r>
            <a:endParaRPr lang="en-US" sz="1200" dirty="0" smtClean="0">
              <a:latin typeface="Arial"/>
            </a:endParaRPr>
          </a:p>
          <a:p>
            <a:pPr marL="742950" lvl="1" indent="-285750">
              <a:spcAft>
                <a:spcPts val="600"/>
              </a:spcAft>
              <a:buFont typeface="Lucida Grande"/>
              <a:buChar char="-"/>
            </a:pPr>
            <a:r>
              <a:rPr lang="en-US" sz="1200" dirty="0" smtClean="0">
                <a:latin typeface="Arial"/>
              </a:rPr>
              <a:t>Stage N3</a:t>
            </a:r>
          </a:p>
          <a:p>
            <a:pPr marL="1200150" lvl="2" indent="-285750">
              <a:spcAft>
                <a:spcPts val="600"/>
              </a:spcAft>
              <a:buFont typeface="Lucida Grande"/>
              <a:buChar char="-"/>
            </a:pPr>
            <a:r>
              <a:rPr lang="en-US" sz="1200" dirty="0" smtClean="0">
                <a:latin typeface="Arial"/>
              </a:rPr>
              <a:t>Deep sleep</a:t>
            </a:r>
          </a:p>
          <a:p>
            <a:pPr marL="742950" lvl="1" indent="-285750">
              <a:spcAft>
                <a:spcPts val="600"/>
              </a:spcAft>
              <a:buFont typeface="Lucida Grande"/>
              <a:buChar char="-"/>
            </a:pPr>
            <a:r>
              <a:rPr lang="en-US" sz="1200" dirty="0" smtClean="0">
                <a:latin typeface="Arial"/>
              </a:rPr>
              <a:t>Stage N4</a:t>
            </a:r>
          </a:p>
          <a:p>
            <a:pPr marL="1200150" lvl="2" indent="-285750">
              <a:spcAft>
                <a:spcPts val="600"/>
              </a:spcAft>
              <a:buFont typeface="Lucida Grande"/>
              <a:buChar char="-"/>
            </a:pPr>
            <a:r>
              <a:rPr lang="en-US" sz="1200" dirty="0" smtClean="0">
                <a:latin typeface="Arial"/>
              </a:rPr>
              <a:t>Deeper sleep</a:t>
            </a:r>
          </a:p>
          <a:p>
            <a:pPr marL="1200150" lvl="2" indent="-285750">
              <a:spcAft>
                <a:spcPts val="600"/>
              </a:spcAft>
              <a:buFont typeface="Lucida Grande"/>
              <a:buChar char="-"/>
            </a:pPr>
            <a:endParaRPr lang="en-US" sz="1200" dirty="0" smtClean="0">
              <a:latin typeface="Arial"/>
            </a:endParaRPr>
          </a:p>
          <a:p>
            <a:pPr marL="914400" lvl="2" indent="0">
              <a:spcAft>
                <a:spcPts val="600"/>
              </a:spcAft>
              <a:buFont typeface="Lucida Grande"/>
              <a:buNone/>
            </a:pPr>
            <a:endParaRPr lang="en-US" sz="1200" dirty="0" smtClean="0">
              <a:latin typeface="Arial"/>
            </a:endParaRPr>
          </a:p>
          <a:p>
            <a:pPr marL="0" marR="0" indent="0" algn="l" defTabSz="457200" rtl="0" eaLnBrk="1" fontAlgn="auto" latinLnBrk="0" hangingPunct="1">
              <a:lnSpc>
                <a:spcPct val="100000"/>
              </a:lnSpc>
              <a:spcBef>
                <a:spcPts val="0"/>
              </a:spcBef>
              <a:spcAft>
                <a:spcPts val="600"/>
              </a:spcAft>
              <a:buClrTx/>
              <a:buSzTx/>
              <a:buFont typeface="Arial"/>
              <a:buNone/>
              <a:tabLst/>
              <a:defRPr/>
            </a:pPr>
            <a:r>
              <a:rPr lang="en-US" sz="1200" b="0" baseline="0" dirty="0" smtClean="0">
                <a:latin typeface="Arial"/>
              </a:rPr>
              <a:t>After the first 80-90 minutes, we have our first REM sleep </a:t>
            </a:r>
            <a:endParaRPr lang="en-US" sz="1200" b="0" dirty="0" smtClean="0"/>
          </a:p>
          <a:p>
            <a:pPr marL="0" indent="0">
              <a:spcAft>
                <a:spcPts val="600"/>
              </a:spcAft>
              <a:buFont typeface="Arial"/>
              <a:buNone/>
            </a:pPr>
            <a:r>
              <a:rPr lang="en-US" sz="1200" dirty="0" smtClean="0"/>
              <a:t>	REM</a:t>
            </a:r>
          </a:p>
          <a:p>
            <a:pPr marL="742950" lvl="1" indent="-285750">
              <a:spcAft>
                <a:spcPts val="600"/>
              </a:spcAft>
              <a:buFont typeface="Lucida Grande"/>
              <a:buChar char="-"/>
            </a:pPr>
            <a:r>
              <a:rPr lang="en-US" sz="1200" dirty="0" smtClean="0"/>
              <a:t>Rapid eye movement</a:t>
            </a:r>
          </a:p>
          <a:p>
            <a:pPr marL="742950" lvl="1" indent="-285750">
              <a:spcAft>
                <a:spcPts val="600"/>
              </a:spcAft>
              <a:buFont typeface="Lucida Grande"/>
              <a:buChar char="-"/>
            </a:pPr>
            <a:r>
              <a:rPr lang="en-US" sz="1200" dirty="0" smtClean="0"/>
              <a:t>~	80% of dreaming is in REM</a:t>
            </a:r>
          </a:p>
          <a:p>
            <a:pPr marL="742950" lvl="1" indent="-285750">
              <a:spcAft>
                <a:spcPts val="600"/>
              </a:spcAft>
              <a:buFont typeface="Lucida Grande"/>
              <a:buChar char="-"/>
            </a:pPr>
            <a:r>
              <a:rPr lang="en-US" sz="1200" dirty="0" smtClean="0"/>
              <a:t>Muscles are relaxed</a:t>
            </a:r>
          </a:p>
          <a:p>
            <a:pPr marL="1200150" lvl="2" indent="-285750">
              <a:spcAft>
                <a:spcPts val="600"/>
              </a:spcAft>
              <a:buFont typeface="Lucida Grande"/>
              <a:buChar char="-"/>
            </a:pPr>
            <a:r>
              <a:rPr lang="en-US" sz="1200" dirty="0" smtClean="0"/>
              <a:t>Prevent you from acting out your dreams</a:t>
            </a:r>
          </a:p>
          <a:p>
            <a:pPr>
              <a:spcAft>
                <a:spcPts val="600"/>
              </a:spcAft>
            </a:pPr>
            <a:endParaRPr lang="en-US" sz="1400" b="1" spc="300" dirty="0" smtClean="0">
              <a:solidFill>
                <a:schemeClr val="accent2"/>
              </a:solidFill>
              <a:latin typeface="Arial Bold"/>
              <a:cs typeface="Arial Bold"/>
            </a:endParaRPr>
          </a:p>
          <a:p>
            <a:pPr>
              <a:spcAft>
                <a:spcPts val="600"/>
              </a:spcAft>
            </a:pPr>
            <a:r>
              <a:rPr lang="en-US" sz="1400" b="0" spc="300" dirty="0" smtClean="0">
                <a:solidFill>
                  <a:schemeClr val="accent2"/>
                </a:solidFill>
                <a:latin typeface="Arial Bold"/>
                <a:cs typeface="Arial Bold"/>
              </a:rPr>
              <a:t>Throughout the night, we cycle</a:t>
            </a:r>
            <a:r>
              <a:rPr lang="en-US" sz="1400" b="0" spc="300" baseline="0" dirty="0" smtClean="0">
                <a:solidFill>
                  <a:schemeClr val="accent2"/>
                </a:solidFill>
                <a:latin typeface="Arial Bold"/>
                <a:cs typeface="Arial Bold"/>
              </a:rPr>
              <a:t> through all the different stages of sleep</a:t>
            </a:r>
          </a:p>
          <a:p>
            <a:pPr marL="0" marR="0" indent="0" algn="l" defTabSz="457200" rtl="0" eaLnBrk="1" fontAlgn="auto" latinLnBrk="0" hangingPunct="1">
              <a:lnSpc>
                <a:spcPct val="100000"/>
              </a:lnSpc>
              <a:spcBef>
                <a:spcPts val="0"/>
              </a:spcBef>
              <a:spcAft>
                <a:spcPts val="600"/>
              </a:spcAft>
              <a:buClrTx/>
              <a:buSzTx/>
              <a:buFontTx/>
              <a:buNone/>
              <a:tabLst/>
              <a:defRPr/>
            </a:pPr>
            <a:r>
              <a:rPr lang="en-US" sz="1400" dirty="0" smtClean="0">
                <a:latin typeface="Arial"/>
              </a:rPr>
              <a:t>•    Non-REM and REM sleep usually occur in a regular patter of 3-5 cycles each night</a:t>
            </a:r>
          </a:p>
          <a:p>
            <a:pPr>
              <a:spcAft>
                <a:spcPts val="600"/>
              </a:spcAft>
            </a:pPr>
            <a:endParaRPr lang="en-US" sz="1400" b="0" spc="300" baseline="0" dirty="0" smtClean="0">
              <a:solidFill>
                <a:schemeClr val="accent2"/>
              </a:solidFill>
              <a:latin typeface="Arial Bold"/>
              <a:cs typeface="Arial Bold"/>
            </a:endParaRPr>
          </a:p>
          <a:p>
            <a:pPr>
              <a:spcAft>
                <a:spcPts val="600"/>
              </a:spcAft>
            </a:pPr>
            <a:endParaRPr lang="en-US" sz="1400" b="0" spc="300" baseline="0" dirty="0" smtClean="0">
              <a:solidFill>
                <a:schemeClr val="accent2"/>
              </a:solidFill>
              <a:latin typeface="Arial Bold"/>
              <a:cs typeface="Arial Bold"/>
            </a:endParaRPr>
          </a:p>
          <a:p>
            <a:pPr>
              <a:spcAft>
                <a:spcPts val="600"/>
              </a:spcAft>
            </a:pPr>
            <a:r>
              <a:rPr lang="en-US" sz="1400" b="0" spc="300" dirty="0" smtClean="0">
                <a:solidFill>
                  <a:schemeClr val="accent2"/>
                </a:solidFill>
                <a:latin typeface="Arial Bold"/>
                <a:cs typeface="Arial Bold"/>
              </a:rPr>
              <a:t>Notice:</a:t>
            </a:r>
            <a:endParaRPr lang="en-US" sz="1400" b="1" baseline="30000" dirty="0" smtClean="0">
              <a:latin typeface="Arial"/>
            </a:endParaRPr>
          </a:p>
          <a:p>
            <a:pPr marL="285750" indent="-285750">
              <a:spcAft>
                <a:spcPts val="600"/>
              </a:spcAft>
              <a:buFont typeface="Arial"/>
              <a:buChar char="•"/>
            </a:pPr>
            <a:r>
              <a:rPr lang="en-US" sz="1200" dirty="0" smtClean="0">
                <a:latin typeface="Arial"/>
              </a:rPr>
              <a:t>Deep non-REM sleep occurs mostly in the first half of the night (first red rectangle)</a:t>
            </a:r>
          </a:p>
          <a:p>
            <a:pPr marL="285750" indent="-285750">
              <a:spcAft>
                <a:spcPts val="600"/>
              </a:spcAft>
              <a:buFont typeface="Arial"/>
              <a:buChar char="•"/>
            </a:pPr>
            <a:r>
              <a:rPr lang="en-US" sz="1200" dirty="0" smtClean="0">
                <a:latin typeface="Arial"/>
              </a:rPr>
              <a:t>REM sleep increases in the second half of the night (second</a:t>
            </a:r>
            <a:r>
              <a:rPr lang="en-US" sz="1200" baseline="0" dirty="0" smtClean="0">
                <a:latin typeface="Arial"/>
              </a:rPr>
              <a:t> red rectangle)</a:t>
            </a:r>
            <a:endParaRPr lang="en-US" sz="1200" dirty="0" smtClean="0">
              <a:latin typeface="Arial"/>
            </a:endParaRPr>
          </a:p>
          <a:p>
            <a:pPr marL="285750" indent="-285750">
              <a:spcAft>
                <a:spcPts val="600"/>
              </a:spcAft>
              <a:buFont typeface="Arial"/>
              <a:buChar char="•"/>
            </a:pPr>
            <a:r>
              <a:rPr lang="en-US" sz="1200" dirty="0" smtClean="0">
                <a:latin typeface="Arial"/>
              </a:rPr>
              <a:t>We function and feel well while awake </a:t>
            </a:r>
            <a:r>
              <a:rPr lang="en-US" sz="1200" u="sng" dirty="0" smtClean="0">
                <a:latin typeface="Arial"/>
              </a:rPr>
              <a:t>when </a:t>
            </a:r>
            <a:r>
              <a:rPr lang="en-US" sz="1200" i="1" u="sng" dirty="0" smtClean="0">
                <a:latin typeface="Arial"/>
              </a:rPr>
              <a:t>we get enough total sleep and enough of each type of sleep</a:t>
            </a:r>
          </a:p>
          <a:p>
            <a:pPr marL="0" indent="0">
              <a:spcAft>
                <a:spcPts val="600"/>
              </a:spcAft>
              <a:buFont typeface="Arial"/>
              <a:buNone/>
            </a:pPr>
            <a:endParaRPr lang="en-US" sz="1200" i="0" u="sng" dirty="0" smtClean="0">
              <a:latin typeface="Arial"/>
            </a:endParaRPr>
          </a:p>
          <a:p>
            <a:pPr marL="0" marR="0" indent="0" algn="l" defTabSz="457200" rtl="0" eaLnBrk="1" fontAlgn="auto" latinLnBrk="0" hangingPunct="1">
              <a:lnSpc>
                <a:spcPct val="100000"/>
              </a:lnSpc>
              <a:spcBef>
                <a:spcPts val="0"/>
              </a:spcBef>
              <a:spcAft>
                <a:spcPts val="600"/>
              </a:spcAft>
              <a:buClrTx/>
              <a:buSzTx/>
              <a:buFontTx/>
              <a:buNone/>
              <a:tabLst/>
              <a:defRPr/>
            </a:pPr>
            <a:r>
              <a:rPr lang="en-US" sz="1200" b="1" baseline="0" dirty="0" smtClean="0">
                <a:latin typeface="Arial"/>
              </a:rPr>
              <a:t>Animation 6 (Last line)</a:t>
            </a:r>
          </a:p>
          <a:p>
            <a:pPr marL="0" indent="0">
              <a:spcAft>
                <a:spcPts val="600"/>
              </a:spcAft>
              <a:buFont typeface="Arial"/>
              <a:buNone/>
            </a:pPr>
            <a:r>
              <a:rPr lang="en-US" sz="1200" i="0" u="none" dirty="0" smtClean="0">
                <a:latin typeface="Arial"/>
              </a:rPr>
              <a:t>Some</a:t>
            </a:r>
            <a:r>
              <a:rPr lang="en-US" sz="1200" i="0" u="none" baseline="0" dirty="0" smtClean="0">
                <a:latin typeface="Arial"/>
              </a:rPr>
              <a:t> sleep experts say that </a:t>
            </a:r>
            <a:r>
              <a:rPr lang="en-US" sz="1200" i="0" u="sng" baseline="0" dirty="0" smtClean="0">
                <a:latin typeface="Arial"/>
              </a:rPr>
              <a:t>every hour of sleep before midnight is worth 2 hours after</a:t>
            </a:r>
            <a:r>
              <a:rPr lang="en-US" sz="1200" i="0" u="none" baseline="0" dirty="0" smtClean="0">
                <a:latin typeface="Arial"/>
              </a:rPr>
              <a:t> because it robs us the opportunity to get both types of sleep</a:t>
            </a:r>
            <a:endParaRPr lang="en-US" sz="1200" i="0" u="none" dirty="0" smtClean="0">
              <a:latin typeface="Arial"/>
            </a:endParaRPr>
          </a:p>
          <a:p>
            <a:endParaRPr lang="en-US" u="sng"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80305E3E-F4DD-BE45-A97E-7C8FE84EB755}" type="slidenum">
              <a:rPr lang="en-US" smtClean="0"/>
              <a:t>5</a:t>
            </a:fld>
            <a:endParaRPr lang="en-US"/>
          </a:p>
        </p:txBody>
      </p:sp>
    </p:spTree>
    <p:extLst>
      <p:ext uri="{BB962C8B-B14F-4D97-AF65-F5344CB8AC3E}">
        <p14:creationId xmlns:p14="http://schemas.microsoft.com/office/powerpoint/2010/main" val="419026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think</a:t>
            </a:r>
            <a:r>
              <a:rPr lang="en-US" baseline="0" dirty="0" smtClean="0"/>
              <a:t> this slide is self-explanatory</a:t>
            </a:r>
          </a:p>
          <a:p>
            <a:r>
              <a:rPr lang="en-US" baseline="0" dirty="0" smtClean="0"/>
              <a:t> </a:t>
            </a:r>
          </a:p>
          <a:p>
            <a:r>
              <a:rPr lang="en-US" baseline="0" dirty="0" smtClean="0"/>
              <a:t>[Note for presenter] </a:t>
            </a:r>
          </a:p>
          <a:p>
            <a:r>
              <a:rPr lang="en-US" baseline="0" dirty="0" smtClean="0"/>
              <a:t>Here’s some more information for yourself if anyone ask you what “memory consolidation” means:</a:t>
            </a:r>
          </a:p>
          <a:p>
            <a:endParaRPr lang="en-US" dirty="0" smtClean="0"/>
          </a:p>
          <a:p>
            <a:r>
              <a:rPr lang="en-US" dirty="0" smtClean="0"/>
              <a:t>Learning</a:t>
            </a:r>
            <a:r>
              <a:rPr lang="en-US" baseline="0" dirty="0" smtClean="0"/>
              <a:t> and memory are often considered a 3 part process:</a:t>
            </a:r>
          </a:p>
          <a:p>
            <a:pPr marL="171450" indent="-171450">
              <a:buFont typeface="Arial"/>
              <a:buChar char="•"/>
            </a:pPr>
            <a:r>
              <a:rPr lang="en-US" b="1" baseline="0" dirty="0" smtClean="0"/>
              <a:t>Acquisition</a:t>
            </a:r>
            <a:r>
              <a:rPr lang="en-US" baseline="0" dirty="0" smtClean="0"/>
              <a:t> refers to the introduction of new information into the brain.</a:t>
            </a:r>
          </a:p>
          <a:p>
            <a:pPr marL="171450" indent="-171450">
              <a:buFont typeface="Arial"/>
              <a:buChar char="•"/>
            </a:pPr>
            <a:r>
              <a:rPr lang="en-US" b="1" baseline="0" dirty="0" smtClean="0"/>
              <a:t>Consolidation</a:t>
            </a:r>
            <a:r>
              <a:rPr lang="en-US" baseline="0" dirty="0" smtClean="0"/>
              <a:t> represents the processes by which a memory becomes stable.</a:t>
            </a:r>
          </a:p>
          <a:p>
            <a:pPr marL="628650" lvl="1" indent="-171450">
              <a:buFont typeface="Arial"/>
              <a:buChar char="•"/>
            </a:pPr>
            <a:r>
              <a:rPr lang="en-US" baseline="0" dirty="0" smtClean="0"/>
              <a:t>It seems that research suggest that </a:t>
            </a:r>
            <a:r>
              <a:rPr lang="en-US" u="sng" baseline="0" dirty="0" smtClean="0"/>
              <a:t>consolidation takes place during sleep </a:t>
            </a:r>
            <a:r>
              <a:rPr lang="en-US" baseline="0" dirty="0" smtClean="0"/>
              <a:t>through the strengthening of the neural connections that form our memories. </a:t>
            </a:r>
          </a:p>
          <a:p>
            <a:pPr marL="171450" indent="-171450">
              <a:buFont typeface="Arial"/>
              <a:buChar char="•"/>
            </a:pPr>
            <a:r>
              <a:rPr lang="en-US" b="1" baseline="0" dirty="0" smtClean="0"/>
              <a:t>Recall</a:t>
            </a:r>
            <a:r>
              <a:rPr lang="en-US" baseline="0" dirty="0" smtClean="0"/>
              <a:t> refers to the ability to access the information after it has been stored.</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80305E3E-F4DD-BE45-A97E-7C8FE84EB755}" type="slidenum">
              <a:rPr lang="en-US" smtClean="0"/>
              <a:t>6</a:t>
            </a:fld>
            <a:endParaRPr lang="en-US"/>
          </a:p>
        </p:txBody>
      </p:sp>
    </p:spTree>
    <p:extLst>
      <p:ext uri="{BB962C8B-B14F-4D97-AF65-F5344CB8AC3E}">
        <p14:creationId xmlns:p14="http://schemas.microsoft.com/office/powerpoint/2010/main" val="25264214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Most people will feel like they</a:t>
            </a:r>
            <a:r>
              <a:rPr lang="en-US" baseline="0" dirty="0" smtClean="0"/>
              <a:t> can get away with less than the recommended amount of sleep.</a:t>
            </a:r>
          </a:p>
          <a:p>
            <a:pPr marL="171450" indent="-171450">
              <a:buFont typeface="Arial"/>
              <a:buChar char="•"/>
            </a:pPr>
            <a:r>
              <a:rPr lang="en-US" baseline="0" dirty="0" smtClean="0"/>
              <a:t>Try to stress that only 2.5% of the population (1 out of 40 people) would need less than 6 hours of sleep (2.5% of the population actually needs more that 9 hours)</a:t>
            </a:r>
          </a:p>
          <a:p>
            <a:endParaRPr lang="en-US" dirty="0"/>
          </a:p>
        </p:txBody>
      </p:sp>
      <p:sp>
        <p:nvSpPr>
          <p:cNvPr id="4" name="Slide Number Placeholder 3"/>
          <p:cNvSpPr>
            <a:spLocks noGrp="1"/>
          </p:cNvSpPr>
          <p:nvPr>
            <p:ph type="sldNum" sz="quarter" idx="10"/>
          </p:nvPr>
        </p:nvSpPr>
        <p:spPr/>
        <p:txBody>
          <a:bodyPr/>
          <a:lstStyle/>
          <a:p>
            <a:fld id="{80305E3E-F4DD-BE45-A97E-7C8FE84EB755}" type="slidenum">
              <a:rPr lang="en-US" smtClean="0"/>
              <a:t>7</a:t>
            </a:fld>
            <a:endParaRPr lang="en-US"/>
          </a:p>
        </p:txBody>
      </p:sp>
    </p:spTree>
    <p:extLst>
      <p:ext uri="{BB962C8B-B14F-4D97-AF65-F5344CB8AC3E}">
        <p14:creationId xmlns:p14="http://schemas.microsoft.com/office/powerpoint/2010/main" val="21237065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305E3E-F4DD-BE45-A97E-7C8FE84EB755}" type="slidenum">
              <a:rPr lang="en-US" smtClean="0"/>
              <a:t>8</a:t>
            </a:fld>
            <a:endParaRPr lang="en-US"/>
          </a:p>
        </p:txBody>
      </p:sp>
    </p:spTree>
    <p:extLst>
      <p:ext uri="{BB962C8B-B14F-4D97-AF65-F5344CB8AC3E}">
        <p14:creationId xmlns:p14="http://schemas.microsoft.com/office/powerpoint/2010/main" val="4312208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Top line</a:t>
            </a:r>
          </a:p>
          <a:p>
            <a:r>
              <a:rPr lang="en-US" dirty="0" smtClean="0"/>
              <a:t>Remind</a:t>
            </a:r>
            <a:r>
              <a:rPr lang="en-US" baseline="0" dirty="0" smtClean="0"/>
              <a:t> them that sleep plays an important role in memory consolidation.</a:t>
            </a:r>
            <a:br>
              <a:rPr lang="en-US" baseline="0" dirty="0" smtClean="0"/>
            </a:br>
            <a:endParaRPr lang="en-US" baseline="0" dirty="0" smtClean="0"/>
          </a:p>
          <a:p>
            <a:pPr algn="l"/>
            <a:r>
              <a:rPr lang="en-US" b="1" baseline="0" dirty="0" smtClean="0"/>
              <a:t>List</a:t>
            </a:r>
            <a:endParaRPr lang="en-US" b="0" baseline="0" dirty="0" smtClean="0"/>
          </a:p>
          <a:p>
            <a:pPr algn="l"/>
            <a:r>
              <a:rPr lang="en-US" b="0" baseline="0" dirty="0" smtClean="0"/>
              <a:t>Point out how each attribute on the list is important for their business and home life</a:t>
            </a:r>
            <a:endParaRPr lang="en-US" b="1" dirty="0" smtClean="0"/>
          </a:p>
          <a:p>
            <a:endParaRPr lang="en-US" dirty="0"/>
          </a:p>
        </p:txBody>
      </p:sp>
      <p:sp>
        <p:nvSpPr>
          <p:cNvPr id="4" name="Slide Number Placeholder 3"/>
          <p:cNvSpPr>
            <a:spLocks noGrp="1"/>
          </p:cNvSpPr>
          <p:nvPr>
            <p:ph type="sldNum" sz="quarter" idx="10"/>
          </p:nvPr>
        </p:nvSpPr>
        <p:spPr/>
        <p:txBody>
          <a:bodyPr/>
          <a:lstStyle/>
          <a:p>
            <a:fld id="{80305E3E-F4DD-BE45-A97E-7C8FE84EB755}" type="slidenum">
              <a:rPr lang="en-US" smtClean="0"/>
              <a:t>10</a:t>
            </a:fld>
            <a:endParaRPr lang="en-US"/>
          </a:p>
        </p:txBody>
      </p:sp>
    </p:spTree>
    <p:extLst>
      <p:ext uri="{BB962C8B-B14F-4D97-AF65-F5344CB8AC3E}">
        <p14:creationId xmlns:p14="http://schemas.microsoft.com/office/powerpoint/2010/main" val="18912515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Need to explain what</a:t>
            </a:r>
            <a:r>
              <a:rPr lang="en-US" b="1" baseline="0" dirty="0" smtClean="0"/>
              <a:t> the PVT is and how it works</a:t>
            </a:r>
          </a:p>
          <a:p>
            <a:pPr marL="1200150" lvl="2" indent="-285750">
              <a:lnSpc>
                <a:spcPct val="120000"/>
              </a:lnSpc>
              <a:spcBef>
                <a:spcPts val="1200"/>
              </a:spcBef>
              <a:buFont typeface="Arial"/>
              <a:buChar char="•"/>
            </a:pPr>
            <a:r>
              <a:rPr lang="en-US" dirty="0" smtClean="0">
                <a:latin typeface="Arial"/>
                <a:cs typeface="Arial"/>
              </a:rPr>
              <a:t>Threshold for errors on a simple task was 5</a:t>
            </a:r>
          </a:p>
          <a:p>
            <a:pPr marL="1200150" lvl="2" indent="-285750">
              <a:lnSpc>
                <a:spcPct val="120000"/>
              </a:lnSpc>
              <a:spcBef>
                <a:spcPts val="1200"/>
              </a:spcBef>
              <a:buFont typeface="Arial"/>
              <a:buChar char="•"/>
            </a:pPr>
            <a:r>
              <a:rPr lang="en-US" dirty="0" smtClean="0">
                <a:latin typeface="Arial"/>
                <a:cs typeface="Arial"/>
              </a:rPr>
              <a:t>Those that spent 8 hours in bed never reached the threshold</a:t>
            </a:r>
          </a:p>
          <a:p>
            <a:pPr marL="1200150" lvl="2" indent="-285750">
              <a:lnSpc>
                <a:spcPct val="120000"/>
              </a:lnSpc>
              <a:spcBef>
                <a:spcPts val="1200"/>
              </a:spcBef>
              <a:buFont typeface="Arial"/>
              <a:buChar char="•"/>
            </a:pPr>
            <a:r>
              <a:rPr lang="en-US" dirty="0" smtClean="0">
                <a:latin typeface="Arial"/>
                <a:cs typeface="Arial"/>
              </a:rPr>
              <a:t>Those that spent 6 hours in bed met the threshold in </a:t>
            </a:r>
            <a:r>
              <a:rPr lang="en-US" b="1" dirty="0" smtClean="0">
                <a:solidFill>
                  <a:srgbClr val="FF0000"/>
                </a:solidFill>
                <a:latin typeface="Arial"/>
                <a:cs typeface="Arial"/>
              </a:rPr>
              <a:t>5 days</a:t>
            </a:r>
          </a:p>
          <a:p>
            <a:pPr marL="1200150" lvl="2" indent="-285750">
              <a:lnSpc>
                <a:spcPct val="120000"/>
              </a:lnSpc>
              <a:spcBef>
                <a:spcPts val="1200"/>
              </a:spcBef>
              <a:buFont typeface="Arial"/>
              <a:buChar char="•"/>
            </a:pPr>
            <a:r>
              <a:rPr lang="en-US" dirty="0" smtClean="0">
                <a:latin typeface="Arial"/>
                <a:cs typeface="Arial"/>
              </a:rPr>
              <a:t>Those that spent 4 hours in bed met the threshold in </a:t>
            </a:r>
            <a:r>
              <a:rPr lang="en-US" b="1" dirty="0" smtClean="0">
                <a:solidFill>
                  <a:srgbClr val="FF0000"/>
                </a:solidFill>
                <a:latin typeface="Arial"/>
                <a:cs typeface="Arial"/>
              </a:rPr>
              <a:t>2-3 days</a:t>
            </a:r>
          </a:p>
          <a:p>
            <a:pPr marL="1200150" lvl="2" indent="-285750">
              <a:lnSpc>
                <a:spcPct val="120000"/>
              </a:lnSpc>
              <a:spcBef>
                <a:spcPts val="1200"/>
              </a:spcBef>
              <a:buFont typeface="Arial"/>
              <a:buChar char="•"/>
            </a:pPr>
            <a:r>
              <a:rPr lang="en-US" dirty="0" smtClean="0">
                <a:latin typeface="Arial"/>
                <a:cs typeface="Arial"/>
              </a:rPr>
              <a:t>Those that received 0 hours sleep met the threshold in 24 hours</a:t>
            </a:r>
          </a:p>
          <a:p>
            <a:endParaRPr lang="en-US" b="1"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80305E3E-F4DD-BE45-A97E-7C8FE84EB755}" type="slidenum">
              <a:rPr lang="en-US" smtClean="0"/>
              <a:t>11</a:t>
            </a:fld>
            <a:endParaRPr lang="en-US"/>
          </a:p>
        </p:txBody>
      </p:sp>
    </p:spTree>
    <p:extLst>
      <p:ext uri="{BB962C8B-B14F-4D97-AF65-F5344CB8AC3E}">
        <p14:creationId xmlns:p14="http://schemas.microsoft.com/office/powerpoint/2010/main" val="24789256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inflammation here is the low-grade</a:t>
            </a:r>
            <a:r>
              <a:rPr lang="en-US" baseline="0" dirty="0" smtClean="0"/>
              <a:t> inflammation variety.</a:t>
            </a:r>
          </a:p>
          <a:p>
            <a:endParaRPr lang="en-US" baseline="0" dirty="0" smtClean="0"/>
          </a:p>
          <a:p>
            <a:r>
              <a:rPr lang="en-US" baseline="0" dirty="0" smtClean="0"/>
              <a:t>Inflammation leads to that list of diseases</a:t>
            </a:r>
          </a:p>
          <a:p>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80305E3E-F4DD-BE45-A97E-7C8FE84EB755}" type="slidenum">
              <a:rPr lang="en-US" smtClean="0"/>
              <a:t>13</a:t>
            </a:fld>
            <a:endParaRPr lang="en-US"/>
          </a:p>
        </p:txBody>
      </p:sp>
    </p:spTree>
    <p:extLst>
      <p:ext uri="{BB962C8B-B14F-4D97-AF65-F5344CB8AC3E}">
        <p14:creationId xmlns:p14="http://schemas.microsoft.com/office/powerpoint/2010/main" val="38555934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 think this is a big</a:t>
            </a:r>
            <a:r>
              <a:rPr lang="en-US" baseline="0" dirty="0" smtClean="0"/>
              <a:t> point that most people will be interested in.  Let them know that lack of sleep (especially chronic sleep deficiency) could jeopardize their commitment and plan to their fitness goals. </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80305E3E-F4DD-BE45-A97E-7C8FE84EB755}" type="slidenum">
              <a:rPr lang="en-US" smtClean="0"/>
              <a:t>16</a:t>
            </a:fld>
            <a:endParaRPr lang="en-US"/>
          </a:p>
        </p:txBody>
      </p:sp>
    </p:spTree>
    <p:extLst>
      <p:ext uri="{BB962C8B-B14F-4D97-AF65-F5344CB8AC3E}">
        <p14:creationId xmlns:p14="http://schemas.microsoft.com/office/powerpoint/2010/main" val="9244965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1.xml"/><Relationship Id="rId5" Type="http://schemas.microsoft.com/office/2007/relationships/hdphoto" Target="../media/hdphoto3.wdp"/><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Master" Target="../slideMasters/slideMaster1.xml"/><Relationship Id="rId6" Type="http://schemas.microsoft.com/office/2007/relationships/hdphoto" Target="../media/hdphoto4.wdp"/><Relationship Id="rId5" Type="http://schemas.openxmlformats.org/officeDocument/2006/relationships/image" Target="../media/image5.png"/><Relationship Id="rId4" Type="http://schemas.microsoft.com/office/2007/relationships/hdphoto" Target="../media/hdphoto1.wdp"/></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p:spTree>
      <p:nvGrpSpPr>
        <p:cNvPr id="1" name=""/>
        <p:cNvGrpSpPr/>
        <p:nvPr/>
      </p:nvGrpSpPr>
      <p:grpSpPr>
        <a:xfrm>
          <a:off x="0" y="0"/>
          <a:ext cx="0" cy="0"/>
          <a:chOff x="0" y="0"/>
          <a:chExt cx="0" cy="0"/>
        </a:xfrm>
      </p:grpSpPr>
      <p:pic>
        <p:nvPicPr>
          <p:cNvPr id="5" name="Picture 4" descr="EQUINOX-0000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Rectangle 7"/>
          <p:cNvSpPr/>
          <p:nvPr userDrawn="1"/>
        </p:nvSpPr>
        <p:spPr>
          <a:xfrm>
            <a:off x="0" y="0"/>
            <a:ext cx="9144000" cy="6858000"/>
          </a:xfrm>
          <a:prstGeom prst="rect">
            <a:avLst/>
          </a:prstGeom>
          <a:solidFill>
            <a:schemeClr val="tx1">
              <a:alpha val="5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descr="circle-01.png"/>
          <p:cNvPicPr>
            <a:picLocks noChangeAspect="1"/>
          </p:cNvPicPr>
          <p:nvPr userDrawn="1"/>
        </p:nvPicPr>
        <p:blipFill rotWithShape="1">
          <a:blip r:embed="rId3">
            <a:alphaModFix amt="49000"/>
            <a:extLst>
              <a:ext uri="{28A0092B-C50C-407E-A947-70E740481C1C}">
                <a14:useLocalDpi xmlns:a14="http://schemas.microsoft.com/office/drawing/2010/main" val="0"/>
              </a:ext>
            </a:extLst>
          </a:blip>
          <a:srcRect l="5055" t="4295" r="5055" b="4299"/>
          <a:stretch/>
        </p:blipFill>
        <p:spPr>
          <a:xfrm rot="18900000">
            <a:off x="-832753" y="-2066916"/>
            <a:ext cx="10809506" cy="10991832"/>
          </a:xfrm>
          <a:prstGeom prst="rect">
            <a:avLst/>
          </a:prstGeom>
        </p:spPr>
      </p:pic>
      <p:sp>
        <p:nvSpPr>
          <p:cNvPr id="2" name="Title 1"/>
          <p:cNvSpPr>
            <a:spLocks noGrp="1"/>
          </p:cNvSpPr>
          <p:nvPr>
            <p:ph type="ctrTitle" hasCustomPrompt="1"/>
          </p:nvPr>
        </p:nvSpPr>
        <p:spPr>
          <a:xfrm>
            <a:off x="685800" y="2751916"/>
            <a:ext cx="7772400" cy="1195404"/>
          </a:xfrm>
        </p:spPr>
        <p:txBody>
          <a:bodyPr anchor="b">
            <a:noAutofit/>
          </a:bodyPr>
          <a:lstStyle>
            <a:lvl1pPr algn="ctr">
              <a:lnSpc>
                <a:spcPct val="90000"/>
              </a:lnSpc>
              <a:defRPr sz="4000">
                <a:solidFill>
                  <a:srgbClr val="FFA900"/>
                </a:solidFill>
                <a:latin typeface="Graphik Medium"/>
                <a:cs typeface="Graphik Medium"/>
              </a:defRPr>
            </a:lvl1pPr>
          </a:lstStyle>
          <a:p>
            <a:r>
              <a:rPr lang="en-US" dirty="0" smtClean="0"/>
              <a:t>Master title style</a:t>
            </a:r>
            <a:endParaRPr lang="en-US" dirty="0"/>
          </a:p>
        </p:txBody>
      </p:sp>
      <p:sp>
        <p:nvSpPr>
          <p:cNvPr id="3" name="Subtitle 2"/>
          <p:cNvSpPr>
            <a:spLocks noGrp="1"/>
          </p:cNvSpPr>
          <p:nvPr>
            <p:ph type="subTitle" idx="1" hasCustomPrompt="1"/>
          </p:nvPr>
        </p:nvSpPr>
        <p:spPr>
          <a:xfrm>
            <a:off x="685800" y="4162636"/>
            <a:ext cx="7772400" cy="658147"/>
          </a:xfrm>
        </p:spPr>
        <p:txBody>
          <a:bodyPr anchor="t">
            <a:noAutofit/>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Master subtitle style</a:t>
            </a:r>
            <a:endParaRPr lang="en-US" dirty="0"/>
          </a:p>
        </p:txBody>
      </p:sp>
      <p:pic>
        <p:nvPicPr>
          <p:cNvPr id="10" name="Picture 9" descr="equinox_logo.png"/>
          <p:cNvPicPr>
            <a:picLocks noChangeAspect="1"/>
          </p:cNvPicPr>
          <p:nvPr userDrawn="1"/>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567520" y="1394359"/>
            <a:ext cx="3998715" cy="651226"/>
          </a:xfrm>
          <a:prstGeom prst="rect">
            <a:avLst/>
          </a:prstGeom>
        </p:spPr>
      </p:pic>
    </p:spTree>
    <p:extLst>
      <p:ext uri="{BB962C8B-B14F-4D97-AF65-F5344CB8AC3E}">
        <p14:creationId xmlns:p14="http://schemas.microsoft.com/office/powerpoint/2010/main" val="137074906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01">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86592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02">
    <p:spTree>
      <p:nvGrpSpPr>
        <p:cNvPr id="1" name=""/>
        <p:cNvGrpSpPr/>
        <p:nvPr/>
      </p:nvGrpSpPr>
      <p:grpSpPr>
        <a:xfrm>
          <a:off x="0" y="0"/>
          <a:ext cx="0" cy="0"/>
          <a:chOff x="0" y="0"/>
          <a:chExt cx="0" cy="0"/>
        </a:xfrm>
      </p:grpSpPr>
      <p:pic>
        <p:nvPicPr>
          <p:cNvPr id="2" name="Picture 1" descr="eqx_rgb_pos_blk.eps"/>
          <p:cNvPicPr>
            <a:picLocks noChangeAspect="1"/>
          </p:cNvPicPr>
          <p:nvPr userDrawn="1"/>
        </p:nvPicPr>
        <p:blipFill rotWithShape="1">
          <a:blip r:embed="rId2">
            <a:duotone>
              <a:schemeClr val="accent4">
                <a:shade val="45000"/>
                <a:satMod val="135000"/>
              </a:schemeClr>
              <a:prstClr val="white"/>
            </a:duotone>
            <a:extLst>
              <a:ext uri="{28A0092B-C50C-407E-A947-70E740481C1C}">
                <a14:useLocalDpi xmlns:a14="http://schemas.microsoft.com/office/drawing/2010/main" val="0"/>
              </a:ext>
            </a:extLst>
          </a:blip>
          <a:srcRect l="7106" t="25185" r="7577" b="25185"/>
          <a:stretch/>
        </p:blipFill>
        <p:spPr>
          <a:xfrm>
            <a:off x="7277982" y="6517988"/>
            <a:ext cx="1419566" cy="230909"/>
          </a:xfrm>
          <a:prstGeom prst="rect">
            <a:avLst/>
          </a:prstGeom>
        </p:spPr>
      </p:pic>
    </p:spTree>
    <p:extLst>
      <p:ext uri="{BB962C8B-B14F-4D97-AF65-F5344CB8AC3E}">
        <p14:creationId xmlns:p14="http://schemas.microsoft.com/office/powerpoint/2010/main" val="36380481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ACK COVER">
    <p:spTree>
      <p:nvGrpSpPr>
        <p:cNvPr id="1" name=""/>
        <p:cNvGrpSpPr/>
        <p:nvPr/>
      </p:nvGrpSpPr>
      <p:grpSpPr>
        <a:xfrm>
          <a:off x="0" y="0"/>
          <a:ext cx="0" cy="0"/>
          <a:chOff x="0" y="0"/>
          <a:chExt cx="0" cy="0"/>
        </a:xfrm>
      </p:grpSpPr>
      <p:pic>
        <p:nvPicPr>
          <p:cNvPr id="4" name="Picture 3" descr="JM_Equinox_WeHo_shot_01_072_final-hpr.jpg"/>
          <p:cNvPicPr>
            <a:picLocks noChangeAspect="1"/>
          </p:cNvPicPr>
          <p:nvPr userDrawn="1"/>
        </p:nvPicPr>
        <p:blipFill rotWithShape="1">
          <a:blip r:embed="rId2">
            <a:extLst>
              <a:ext uri="{28A0092B-C50C-407E-A947-70E740481C1C}">
                <a14:useLocalDpi xmlns:a14="http://schemas.microsoft.com/office/drawing/2010/main" val="0"/>
              </a:ext>
            </a:extLst>
          </a:blip>
          <a:srcRect l="28768" t="17587" b="2277"/>
          <a:stretch/>
        </p:blipFill>
        <p:spPr>
          <a:xfrm>
            <a:off x="0" y="-1"/>
            <a:ext cx="9144000" cy="6858001"/>
          </a:xfrm>
          <a:prstGeom prst="rect">
            <a:avLst/>
          </a:prstGeom>
        </p:spPr>
      </p:pic>
      <p:sp>
        <p:nvSpPr>
          <p:cNvPr id="8" name="Rectangle 7"/>
          <p:cNvSpPr/>
          <p:nvPr userDrawn="1"/>
        </p:nvSpPr>
        <p:spPr>
          <a:xfrm>
            <a:off x="0" y="0"/>
            <a:ext cx="9144000" cy="6858000"/>
          </a:xfrm>
          <a:prstGeom prst="rect">
            <a:avLst/>
          </a:prstGeom>
          <a:solidFill>
            <a:schemeClr val="tx1">
              <a:alpha val="5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descr="circle-01.png"/>
          <p:cNvPicPr>
            <a:picLocks noChangeAspect="1"/>
          </p:cNvPicPr>
          <p:nvPr userDrawn="1"/>
        </p:nvPicPr>
        <p:blipFill rotWithShape="1">
          <a:blip r:embed="rId3">
            <a:alphaModFix amt="49000"/>
            <a:extLst>
              <a:ext uri="{28A0092B-C50C-407E-A947-70E740481C1C}">
                <a14:useLocalDpi xmlns:a14="http://schemas.microsoft.com/office/drawing/2010/main" val="0"/>
              </a:ext>
            </a:extLst>
          </a:blip>
          <a:srcRect l="5055" t="4295" r="5055" b="4299"/>
          <a:stretch/>
        </p:blipFill>
        <p:spPr>
          <a:xfrm rot="18900000">
            <a:off x="-832753" y="-2066916"/>
            <a:ext cx="10809506" cy="10991832"/>
          </a:xfrm>
          <a:prstGeom prst="rect">
            <a:avLst/>
          </a:prstGeom>
        </p:spPr>
      </p:pic>
      <p:pic>
        <p:nvPicPr>
          <p:cNvPr id="10" name="Picture 9" descr="equinox_logo.png"/>
          <p:cNvPicPr>
            <a:picLocks noChangeAspect="1"/>
          </p:cNvPicPr>
          <p:nvPr userDrawn="1"/>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904067" y="3190524"/>
            <a:ext cx="3335866" cy="543276"/>
          </a:xfrm>
          <a:prstGeom prst="rect">
            <a:avLst/>
          </a:prstGeom>
        </p:spPr>
      </p:pic>
    </p:spTree>
    <p:extLst>
      <p:ext uri="{BB962C8B-B14F-4D97-AF65-F5344CB8AC3E}">
        <p14:creationId xmlns:p14="http://schemas.microsoft.com/office/powerpoint/2010/main" val="138746007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LANDING PAGE">
    <p:bg>
      <p:bgPr>
        <a:solidFill>
          <a:schemeClr val="accent3">
            <a:lumMod val="50000"/>
          </a:schemeClr>
        </a:solidFill>
        <a:effectLst/>
      </p:bgPr>
    </p:bg>
    <p:spTree>
      <p:nvGrpSpPr>
        <p:cNvPr id="1" name=""/>
        <p:cNvGrpSpPr/>
        <p:nvPr/>
      </p:nvGrpSpPr>
      <p:grpSpPr>
        <a:xfrm>
          <a:off x="0" y="0"/>
          <a:ext cx="0" cy="0"/>
          <a:chOff x="0" y="0"/>
          <a:chExt cx="0" cy="0"/>
        </a:xfrm>
      </p:grpSpPr>
      <p:pic>
        <p:nvPicPr>
          <p:cNvPr id="14" name="Picture 13" descr="circle-01.png"/>
          <p:cNvPicPr>
            <a:picLocks noChangeAspect="1"/>
          </p:cNvPicPr>
          <p:nvPr userDrawn="1"/>
        </p:nvPicPr>
        <p:blipFill rotWithShape="1">
          <a:blip r:embed="rId2">
            <a:alphaModFix amt="49000"/>
            <a:extLst>
              <a:ext uri="{28A0092B-C50C-407E-A947-70E740481C1C}">
                <a14:useLocalDpi xmlns:a14="http://schemas.microsoft.com/office/drawing/2010/main" val="0"/>
              </a:ext>
            </a:extLst>
          </a:blip>
          <a:srcRect l="5055" t="4295" r="5055" b="4299"/>
          <a:stretch/>
        </p:blipFill>
        <p:spPr>
          <a:xfrm rot="18900000">
            <a:off x="-832753" y="-2066916"/>
            <a:ext cx="10809506" cy="10991832"/>
          </a:xfrm>
          <a:prstGeom prst="rect">
            <a:avLst/>
          </a:prstGeom>
        </p:spPr>
      </p:pic>
      <p:pic>
        <p:nvPicPr>
          <p:cNvPr id="10" name="Picture 9" descr="equinox_logo.png"/>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968289" y="3064934"/>
            <a:ext cx="5207422" cy="848076"/>
          </a:xfrm>
          <a:prstGeom prst="rect">
            <a:avLst/>
          </a:prstGeom>
        </p:spPr>
      </p:pic>
    </p:spTree>
    <p:extLst>
      <p:ext uri="{BB962C8B-B14F-4D97-AF65-F5344CB8AC3E}">
        <p14:creationId xmlns:p14="http://schemas.microsoft.com/office/powerpoint/2010/main" val="420789248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4_COVER">
    <p:spTree>
      <p:nvGrpSpPr>
        <p:cNvPr id="1" name=""/>
        <p:cNvGrpSpPr/>
        <p:nvPr/>
      </p:nvGrpSpPr>
      <p:grpSpPr>
        <a:xfrm>
          <a:off x="0" y="0"/>
          <a:ext cx="0" cy="0"/>
          <a:chOff x="0" y="0"/>
          <a:chExt cx="0" cy="0"/>
        </a:xfrm>
      </p:grpSpPr>
      <p:sp>
        <p:nvSpPr>
          <p:cNvPr id="8" name="Rectangle 7"/>
          <p:cNvSpPr/>
          <p:nvPr userDrawn="1"/>
        </p:nvSpPr>
        <p:spPr>
          <a:xfrm>
            <a:off x="0" y="0"/>
            <a:ext cx="9144000" cy="6858000"/>
          </a:xfrm>
          <a:prstGeom prst="rect">
            <a:avLst/>
          </a:prstGeom>
          <a:solidFill>
            <a:srgbClr val="41464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630381" y="3068104"/>
            <a:ext cx="7315200" cy="1497457"/>
          </a:xfrm>
        </p:spPr>
        <p:txBody>
          <a:bodyPr anchor="b">
            <a:noAutofit/>
          </a:bodyPr>
          <a:lstStyle>
            <a:lvl1pPr algn="l">
              <a:defRPr sz="4000">
                <a:solidFill>
                  <a:srgbClr val="FFA900"/>
                </a:solidFill>
                <a:latin typeface="Graphik Medium"/>
                <a:cs typeface="Graphik Medium"/>
              </a:defRPr>
            </a:lvl1pPr>
          </a:lstStyle>
          <a:p>
            <a:r>
              <a:rPr lang="en-US" dirty="0" smtClean="0"/>
              <a:t>Master title style</a:t>
            </a:r>
            <a:endParaRPr lang="en-US" dirty="0"/>
          </a:p>
        </p:txBody>
      </p:sp>
      <p:sp>
        <p:nvSpPr>
          <p:cNvPr id="3" name="Subtitle 2"/>
          <p:cNvSpPr>
            <a:spLocks noGrp="1"/>
          </p:cNvSpPr>
          <p:nvPr>
            <p:ph type="subTitle" idx="1"/>
          </p:nvPr>
        </p:nvSpPr>
        <p:spPr>
          <a:xfrm>
            <a:off x="630381" y="4665136"/>
            <a:ext cx="7315200" cy="543996"/>
          </a:xfrm>
        </p:spPr>
        <p:txBody>
          <a:bodyPr>
            <a:noAutofit/>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15" name="Picture 14" descr="circle-02-01.png"/>
          <p:cNvPicPr>
            <a:picLocks noChangeAspect="1"/>
          </p:cNvPicPr>
          <p:nvPr userDrawn="1"/>
        </p:nvPicPr>
        <p:blipFill rotWithShape="1">
          <a:blip r:embed="rId2">
            <a:alphaModFix amt="25000"/>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l="3858" t="19299" r="19295"/>
          <a:stretch/>
        </p:blipFill>
        <p:spPr>
          <a:xfrm>
            <a:off x="6222454" y="0"/>
            <a:ext cx="2921545" cy="3068104"/>
          </a:xfrm>
          <a:prstGeom prst="rect">
            <a:avLst/>
          </a:prstGeom>
        </p:spPr>
      </p:pic>
      <p:pic>
        <p:nvPicPr>
          <p:cNvPr id="9" name="Picture 8" descr="equinox_logo.png"/>
          <p:cNvPicPr>
            <a:picLocks noChangeAspect="1"/>
          </p:cNvPicPr>
          <p:nvPr userDrawn="1"/>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468319" y="6041754"/>
            <a:ext cx="2890268" cy="470706"/>
          </a:xfrm>
          <a:prstGeom prst="rect">
            <a:avLst/>
          </a:prstGeom>
        </p:spPr>
      </p:pic>
    </p:spTree>
    <p:extLst>
      <p:ext uri="{BB962C8B-B14F-4D97-AF65-F5344CB8AC3E}">
        <p14:creationId xmlns:p14="http://schemas.microsoft.com/office/powerpoint/2010/main" val="20153322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5_COVER">
    <p:spTree>
      <p:nvGrpSpPr>
        <p:cNvPr id="1" name=""/>
        <p:cNvGrpSpPr/>
        <p:nvPr/>
      </p:nvGrpSpPr>
      <p:grpSpPr>
        <a:xfrm>
          <a:off x="0" y="0"/>
          <a:ext cx="0" cy="0"/>
          <a:chOff x="0" y="0"/>
          <a:chExt cx="0" cy="0"/>
        </a:xfrm>
      </p:grpSpPr>
      <p:pic>
        <p:nvPicPr>
          <p:cNvPr id="9" name="Picture 8" descr="Downtown_LA_10836_final-hpr.jpg"/>
          <p:cNvPicPr>
            <a:picLocks noChangeAspect="1"/>
          </p:cNvPicPr>
          <p:nvPr userDrawn="1"/>
        </p:nvPicPr>
        <p:blipFill rotWithShape="1">
          <a:blip r:embed="rId2">
            <a:extLst>
              <a:ext uri="{28A0092B-C50C-407E-A947-70E740481C1C}">
                <a14:useLocalDpi xmlns:a14="http://schemas.microsoft.com/office/drawing/2010/main" val="0"/>
              </a:ext>
            </a:extLst>
          </a:blip>
          <a:srcRect r="11277"/>
          <a:stretch/>
        </p:blipFill>
        <p:spPr>
          <a:xfrm>
            <a:off x="0" y="0"/>
            <a:ext cx="9144000" cy="6870828"/>
          </a:xfrm>
          <a:prstGeom prst="rect">
            <a:avLst/>
          </a:prstGeom>
          <a:noFill/>
          <a:ln>
            <a:noFill/>
          </a:ln>
        </p:spPr>
      </p:pic>
      <p:sp>
        <p:nvSpPr>
          <p:cNvPr id="2" name="Title 1"/>
          <p:cNvSpPr>
            <a:spLocks noGrp="1"/>
          </p:cNvSpPr>
          <p:nvPr>
            <p:ph type="ctrTitle" hasCustomPrompt="1"/>
          </p:nvPr>
        </p:nvSpPr>
        <p:spPr>
          <a:xfrm>
            <a:off x="455613" y="3724120"/>
            <a:ext cx="5792787" cy="1470025"/>
          </a:xfrm>
        </p:spPr>
        <p:txBody>
          <a:bodyPr anchor="b">
            <a:noAutofit/>
          </a:bodyPr>
          <a:lstStyle>
            <a:lvl1pPr algn="l">
              <a:defRPr sz="4000">
                <a:solidFill>
                  <a:srgbClr val="FFA900"/>
                </a:solidFill>
                <a:latin typeface="Graphik Medium"/>
                <a:cs typeface="Graphik Medium"/>
              </a:defRPr>
            </a:lvl1pPr>
          </a:lstStyle>
          <a:p>
            <a:r>
              <a:rPr lang="en-US" dirty="0" smtClean="0"/>
              <a:t>Master title style</a:t>
            </a:r>
            <a:endParaRPr lang="en-US" dirty="0"/>
          </a:p>
        </p:txBody>
      </p:sp>
      <p:sp>
        <p:nvSpPr>
          <p:cNvPr id="3" name="Subtitle 2"/>
          <p:cNvSpPr>
            <a:spLocks noGrp="1"/>
          </p:cNvSpPr>
          <p:nvPr>
            <p:ph type="subTitle" idx="1"/>
          </p:nvPr>
        </p:nvSpPr>
        <p:spPr>
          <a:xfrm>
            <a:off x="455613" y="5321152"/>
            <a:ext cx="5792787" cy="516565"/>
          </a:xfrm>
        </p:spPr>
        <p:txBody>
          <a:bodyPr>
            <a:noAutofit/>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15" name="Picture 14" descr="circle-02-01.png"/>
          <p:cNvPicPr>
            <a:picLocks noChangeAspect="1"/>
          </p:cNvPicPr>
          <p:nvPr userDrawn="1"/>
        </p:nvPicPr>
        <p:blipFill rotWithShape="1">
          <a:blip r:embed="rId3">
            <a:alphaModFix amt="25000"/>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l="3858" t="19299" r="19295"/>
          <a:stretch/>
        </p:blipFill>
        <p:spPr>
          <a:xfrm>
            <a:off x="6222454" y="0"/>
            <a:ext cx="2921545" cy="3068104"/>
          </a:xfrm>
          <a:prstGeom prst="rect">
            <a:avLst/>
          </a:prstGeom>
        </p:spPr>
      </p:pic>
      <p:pic>
        <p:nvPicPr>
          <p:cNvPr id="7" name="Picture 6" descr="equinox_logo.png"/>
          <p:cNvPicPr>
            <a:picLocks noChangeAspect="1"/>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468319" y="6041754"/>
            <a:ext cx="2890268" cy="470706"/>
          </a:xfrm>
          <a:prstGeom prst="rect">
            <a:avLst/>
          </a:prstGeom>
        </p:spPr>
      </p:pic>
    </p:spTree>
    <p:extLst>
      <p:ext uri="{BB962C8B-B14F-4D97-AF65-F5344CB8AC3E}">
        <p14:creationId xmlns:p14="http://schemas.microsoft.com/office/powerpoint/2010/main" val="37566092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MAIN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Master title style</a:t>
            </a:r>
            <a:endParaRPr lang="en-US" dirty="0"/>
          </a:p>
        </p:txBody>
      </p:sp>
      <p:sp>
        <p:nvSpPr>
          <p:cNvPr id="3" name="Content Placeholder 2"/>
          <p:cNvSpPr>
            <a:spLocks noGrp="1"/>
          </p:cNvSpPr>
          <p:nvPr>
            <p:ph idx="1" hasCustomPrompt="1"/>
          </p:nvPr>
        </p:nvSpPr>
        <p:spPr>
          <a:xfrm>
            <a:off x="1143000" y="1406525"/>
            <a:ext cx="7543800" cy="4572000"/>
          </a:xfrm>
        </p:spPr>
        <p:txBody>
          <a:bodyPr/>
          <a:lstStyle/>
          <a:p>
            <a:pPr lvl="0"/>
            <a:r>
              <a:rPr lang="en-US" dirty="0" smtClean="0"/>
              <a:t>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8057074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MAIN SLIDE_NO BULLE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Master title style</a:t>
            </a:r>
            <a:endParaRPr lang="en-US" dirty="0"/>
          </a:p>
        </p:txBody>
      </p:sp>
      <p:sp>
        <p:nvSpPr>
          <p:cNvPr id="3" name="Content Placeholder 2"/>
          <p:cNvSpPr>
            <a:spLocks noGrp="1"/>
          </p:cNvSpPr>
          <p:nvPr>
            <p:ph idx="1" hasCustomPrompt="1"/>
          </p:nvPr>
        </p:nvSpPr>
        <p:spPr>
          <a:xfrm>
            <a:off x="1143000" y="1406525"/>
            <a:ext cx="7543800" cy="4572000"/>
          </a:xfrm>
        </p:spPr>
        <p:txBody>
          <a:bodyPr/>
          <a:lstStyle>
            <a:lvl1pPr marL="0" indent="0">
              <a:buNone/>
              <a:defRPr/>
            </a:lvl1pPr>
          </a:lstStyle>
          <a:p>
            <a:pPr lvl="0"/>
            <a:r>
              <a:rPr lang="en-US" dirty="0" smtClean="0"/>
              <a:t>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3845092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p>
            <a:r>
              <a:rPr lang="en-US" dirty="0" smtClean="0"/>
              <a:t>Master title style</a:t>
            </a:r>
            <a:endParaRPr lang="en-US" dirty="0"/>
          </a:p>
        </p:txBody>
      </p:sp>
      <p:sp>
        <p:nvSpPr>
          <p:cNvPr id="3" name="Content Placeholder 2"/>
          <p:cNvSpPr>
            <a:spLocks noGrp="1"/>
          </p:cNvSpPr>
          <p:nvPr>
            <p:ph sz="half" idx="1" hasCustomPrompt="1"/>
          </p:nvPr>
        </p:nvSpPr>
        <p:spPr>
          <a:xfrm>
            <a:off x="1143000" y="1406524"/>
            <a:ext cx="3657600" cy="4572000"/>
          </a:xfrm>
        </p:spPr>
        <p:txBody>
          <a:bodyPr>
            <a:no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hasCustomPrompt="1"/>
          </p:nvPr>
        </p:nvSpPr>
        <p:spPr>
          <a:xfrm>
            <a:off x="5029200" y="1406524"/>
            <a:ext cx="3657600" cy="4572000"/>
          </a:xfrm>
        </p:spPr>
        <p:txBody>
          <a:bodyPr>
            <a:no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66842473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Master title style</a:t>
            </a:r>
            <a:endParaRPr lang="en-US" dirty="0"/>
          </a:p>
        </p:txBody>
      </p:sp>
    </p:spTree>
    <p:extLst>
      <p:ext uri="{BB962C8B-B14F-4D97-AF65-F5344CB8AC3E}">
        <p14:creationId xmlns:p14="http://schemas.microsoft.com/office/powerpoint/2010/main" val="79359043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microsoft.com/office/2007/relationships/hdphoto" Target="../media/hdphoto1.wdp"/><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3000" y="228600"/>
            <a:ext cx="7543800" cy="908113"/>
          </a:xfrm>
          <a:prstGeom prst="rect">
            <a:avLst/>
          </a:prstGeom>
        </p:spPr>
        <p:txBody>
          <a:bodyPr vert="horz" lIns="91440" tIns="45720" rIns="91440" bIns="45720" rtlCol="0" anchor="ctr">
            <a:noAutofit/>
          </a:bodyPr>
          <a:lstStyle/>
          <a:p>
            <a:r>
              <a:rPr lang="en-US" dirty="0" smtClean="0"/>
              <a:t>Master title style</a:t>
            </a:r>
            <a:endParaRPr lang="en-US" dirty="0"/>
          </a:p>
        </p:txBody>
      </p:sp>
      <p:sp>
        <p:nvSpPr>
          <p:cNvPr id="3" name="Text Placeholder 2"/>
          <p:cNvSpPr>
            <a:spLocks noGrp="1"/>
          </p:cNvSpPr>
          <p:nvPr>
            <p:ph type="body" idx="1"/>
          </p:nvPr>
        </p:nvSpPr>
        <p:spPr>
          <a:xfrm>
            <a:off x="1143000" y="1406525"/>
            <a:ext cx="7543800" cy="4856163"/>
          </a:xfrm>
          <a:prstGeom prst="rect">
            <a:avLst/>
          </a:prstGeom>
        </p:spPr>
        <p:txBody>
          <a:bodyPr vert="horz" lIns="91440" tIns="45720" rIns="91440" bIns="45720" rtlCol="0">
            <a:noAutofit/>
          </a:bodyPr>
          <a:lstStyle/>
          <a:p>
            <a:pPr lvl="0"/>
            <a:r>
              <a:rPr lang="en-US" dirty="0" smtClean="0"/>
              <a:t>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1" name="Picture 10" descr="eqx_rgb_pos_blk.eps"/>
          <p:cNvPicPr>
            <a:picLocks noChangeAspect="1"/>
          </p:cNvPicPr>
          <p:nvPr userDrawn="1"/>
        </p:nvPicPr>
        <p:blipFill rotWithShape="1">
          <a:blip r:embed="rId13">
            <a:duotone>
              <a:schemeClr val="accent4">
                <a:shade val="45000"/>
                <a:satMod val="135000"/>
              </a:schemeClr>
              <a:prstClr val="white"/>
            </a:duotone>
            <a:extLst>
              <a:ext uri="{28A0092B-C50C-407E-A947-70E740481C1C}">
                <a14:useLocalDpi xmlns:a14="http://schemas.microsoft.com/office/drawing/2010/main" val="0"/>
              </a:ext>
            </a:extLst>
          </a:blip>
          <a:srcRect l="7106" t="25185" r="7577" b="25185"/>
          <a:stretch/>
        </p:blipFill>
        <p:spPr>
          <a:xfrm>
            <a:off x="7277982" y="6517988"/>
            <a:ext cx="1419566" cy="230909"/>
          </a:xfrm>
          <a:prstGeom prst="rect">
            <a:avLst/>
          </a:prstGeom>
        </p:spPr>
      </p:pic>
      <p:pic>
        <p:nvPicPr>
          <p:cNvPr id="6" name="Picture 5" descr="circle-02-01.png"/>
          <p:cNvPicPr>
            <a:picLocks noChangeAspect="1"/>
          </p:cNvPicPr>
          <p:nvPr userDrawn="1"/>
        </p:nvPicPr>
        <p:blipFill rotWithShape="1">
          <a:blip r:embed="rId14">
            <a:lum bright="70000" contrast="-70000"/>
            <a:extLst>
              <a:ext uri="{BEBA8EAE-BF5A-486C-A8C5-ECC9F3942E4B}">
                <a14:imgProps xmlns:a14="http://schemas.microsoft.com/office/drawing/2010/main">
                  <a14:imgLayer r:embed="rId15">
                    <a14:imgEffect>
                      <a14:brightnessContrast bright="-40000" contrast="-40000"/>
                    </a14:imgEffect>
                  </a14:imgLayer>
                </a14:imgProps>
              </a:ext>
              <a:ext uri="{28A0092B-C50C-407E-A947-70E740481C1C}">
                <a14:useLocalDpi xmlns:a14="http://schemas.microsoft.com/office/drawing/2010/main" val="0"/>
              </a:ext>
            </a:extLst>
          </a:blip>
          <a:srcRect l="3858" t="-931" r="475"/>
          <a:stretch/>
        </p:blipFill>
        <p:spPr>
          <a:xfrm>
            <a:off x="228600" y="320884"/>
            <a:ext cx="685800" cy="723545"/>
          </a:xfrm>
          <a:prstGeom prst="rect">
            <a:avLst/>
          </a:prstGeom>
        </p:spPr>
      </p:pic>
    </p:spTree>
    <p:extLst>
      <p:ext uri="{BB962C8B-B14F-4D97-AF65-F5344CB8AC3E}">
        <p14:creationId xmlns:p14="http://schemas.microsoft.com/office/powerpoint/2010/main" val="995230635"/>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63" r:id="rId3"/>
    <p:sldLayoutId id="2147483660" r:id="rId4"/>
    <p:sldLayoutId id="2147483661" r:id="rId5"/>
    <p:sldLayoutId id="2147483650" r:id="rId6"/>
    <p:sldLayoutId id="2147483656" r:id="rId7"/>
    <p:sldLayoutId id="2147483652" r:id="rId8"/>
    <p:sldLayoutId id="2147483654" r:id="rId9"/>
    <p:sldLayoutId id="2147483655" r:id="rId10"/>
    <p:sldLayoutId id="2147483664" r:id="rId11"/>
  </p:sldLayoutIdLst>
  <p:timing>
    <p:tnLst>
      <p:par>
        <p:cTn id="1" dur="indefinite" restart="never" nodeType="tmRoot"/>
      </p:par>
    </p:tnLst>
  </p:timing>
  <p:txStyles>
    <p:titleStyle>
      <a:lvl1pPr algn="l" defTabSz="457200" rtl="0" eaLnBrk="1" latinLnBrk="0" hangingPunct="1">
        <a:spcBef>
          <a:spcPct val="0"/>
        </a:spcBef>
        <a:buNone/>
        <a:defRPr sz="2800" kern="1200" cap="all">
          <a:solidFill>
            <a:srgbClr val="FFA900"/>
          </a:solidFill>
          <a:latin typeface="Graphik Light"/>
          <a:ea typeface="+mj-ea"/>
          <a:cs typeface="Graphik Light"/>
        </a:defRPr>
      </a:lvl1pPr>
    </p:titleStyle>
    <p:bodyStyle>
      <a:lvl1pPr marL="228600" indent="-228600" algn="l" defTabSz="457200" rtl="0" eaLnBrk="1" latinLnBrk="0" hangingPunct="1">
        <a:spcBef>
          <a:spcPts val="1200"/>
        </a:spcBef>
        <a:buClr>
          <a:srgbClr val="929496"/>
        </a:buClr>
        <a:buFont typeface="Arial"/>
        <a:buChar char="•"/>
        <a:defRPr sz="2000" kern="1200">
          <a:solidFill>
            <a:schemeClr val="tx1"/>
          </a:solidFill>
          <a:latin typeface="Graphik Light"/>
          <a:ea typeface="+mn-ea"/>
          <a:cs typeface="Graphik Light"/>
        </a:defRPr>
      </a:lvl1pPr>
      <a:lvl2pPr marL="685800" indent="-228600" algn="l" defTabSz="457200" rtl="0" eaLnBrk="1" latinLnBrk="0" hangingPunct="1">
        <a:spcBef>
          <a:spcPts val="600"/>
        </a:spcBef>
        <a:buClr>
          <a:srgbClr val="929496"/>
        </a:buClr>
        <a:buFont typeface="Arial"/>
        <a:buChar char="–"/>
        <a:defRPr sz="1800" kern="1200">
          <a:solidFill>
            <a:schemeClr val="tx1"/>
          </a:solidFill>
          <a:latin typeface="Graphik Light"/>
          <a:ea typeface="+mn-ea"/>
          <a:cs typeface="Graphik Light"/>
        </a:defRPr>
      </a:lvl2pPr>
      <a:lvl3pPr marL="1143000" indent="-228600" algn="l" defTabSz="457200" rtl="0" eaLnBrk="1" latinLnBrk="0" hangingPunct="1">
        <a:spcBef>
          <a:spcPts val="600"/>
        </a:spcBef>
        <a:buClr>
          <a:srgbClr val="929496"/>
        </a:buClr>
        <a:buFont typeface="Arial"/>
        <a:buChar char="•"/>
        <a:defRPr sz="1800" kern="1200">
          <a:solidFill>
            <a:schemeClr val="tx1"/>
          </a:solidFill>
          <a:latin typeface="Graphik Light"/>
          <a:ea typeface="+mn-ea"/>
          <a:cs typeface="Graphik Light"/>
        </a:defRPr>
      </a:lvl3pPr>
      <a:lvl4pPr marL="1600200" indent="-228600" algn="l" defTabSz="457200" rtl="0" eaLnBrk="1" latinLnBrk="0" hangingPunct="1">
        <a:spcBef>
          <a:spcPts val="600"/>
        </a:spcBef>
        <a:buClr>
          <a:srgbClr val="929496"/>
        </a:buClr>
        <a:buFont typeface="Arial"/>
        <a:buChar char="–"/>
        <a:defRPr sz="1800" kern="1200">
          <a:solidFill>
            <a:schemeClr val="tx1"/>
          </a:solidFill>
          <a:latin typeface="Graphik Light"/>
          <a:ea typeface="+mn-ea"/>
          <a:cs typeface="Graphik Light"/>
        </a:defRPr>
      </a:lvl4pPr>
      <a:lvl5pPr marL="2057400" indent="-228600" algn="l" defTabSz="457200" rtl="0" eaLnBrk="1" latinLnBrk="0" hangingPunct="1">
        <a:spcBef>
          <a:spcPts val="600"/>
        </a:spcBef>
        <a:buClr>
          <a:srgbClr val="929496"/>
        </a:buClr>
        <a:buFont typeface="Arial"/>
        <a:buChar char="»"/>
        <a:defRPr sz="1800" kern="1200">
          <a:solidFill>
            <a:schemeClr val="tx1"/>
          </a:solidFill>
          <a:latin typeface="Graphik Light"/>
          <a:ea typeface="+mn-ea"/>
          <a:cs typeface="Graphik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984992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COGNITIVE FUNCTION</a:t>
            </a:r>
            <a:endParaRPr lang="en-US" dirty="0"/>
          </a:p>
        </p:txBody>
      </p:sp>
      <p:sp>
        <p:nvSpPr>
          <p:cNvPr id="3" name="Content Placeholder 2"/>
          <p:cNvSpPr>
            <a:spLocks noGrp="1"/>
          </p:cNvSpPr>
          <p:nvPr>
            <p:ph idx="1"/>
          </p:nvPr>
        </p:nvSpPr>
        <p:spPr/>
        <p:txBody>
          <a:bodyPr/>
          <a:lstStyle/>
          <a:p>
            <a:pPr marL="0" indent="0">
              <a:buNone/>
            </a:pPr>
            <a:r>
              <a:rPr lang="en-US" dirty="0" smtClean="0"/>
              <a:t>Studies show that a good night’s sleep improves learning</a:t>
            </a:r>
          </a:p>
          <a:p>
            <a:r>
              <a:rPr lang="en-US" sz="1800" dirty="0" smtClean="0"/>
              <a:t>If you’re sleep deficient, you may have trouble:</a:t>
            </a:r>
          </a:p>
          <a:p>
            <a:pPr lvl="1"/>
            <a:r>
              <a:rPr lang="en-US" sz="1600" dirty="0" smtClean="0"/>
              <a:t>Making decisions</a:t>
            </a:r>
          </a:p>
          <a:p>
            <a:pPr lvl="1"/>
            <a:r>
              <a:rPr lang="en-US" sz="1600" dirty="0" smtClean="0"/>
              <a:t>Solving problems</a:t>
            </a:r>
          </a:p>
          <a:p>
            <a:pPr lvl="1"/>
            <a:r>
              <a:rPr lang="en-US" sz="1600" dirty="0" smtClean="0"/>
              <a:t>Lack of motivation</a:t>
            </a:r>
          </a:p>
          <a:p>
            <a:pPr lvl="1"/>
            <a:r>
              <a:rPr lang="en-US" sz="1600" dirty="0" smtClean="0"/>
              <a:t>Controlling your emotions and behavior</a:t>
            </a:r>
          </a:p>
          <a:p>
            <a:pPr lvl="1"/>
            <a:r>
              <a:rPr lang="en-US" sz="1600" dirty="0" smtClean="0"/>
              <a:t>Coping with change</a:t>
            </a:r>
          </a:p>
          <a:p>
            <a:r>
              <a:rPr lang="en-US" sz="1800" dirty="0" smtClean="0"/>
              <a:t>Sleep deficiency also has been linked to </a:t>
            </a:r>
            <a:r>
              <a:rPr lang="en-US" sz="1800" u="sng" dirty="0" smtClean="0"/>
              <a:t>depression, suicide, and risk-taking behavior</a:t>
            </a:r>
            <a:endParaRPr lang="en-US" sz="1800" u="sng" dirty="0"/>
          </a:p>
        </p:txBody>
      </p:sp>
      <p:sp>
        <p:nvSpPr>
          <p:cNvPr id="7" name="Footer Placeholder 10"/>
          <p:cNvSpPr txBox="1">
            <a:spLocks/>
          </p:cNvSpPr>
          <p:nvPr/>
        </p:nvSpPr>
        <p:spPr>
          <a:xfrm>
            <a:off x="1143000" y="228600"/>
            <a:ext cx="2895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dirty="0">
                <a:latin typeface="Graphik Light" panose="020B0403030202060203" pitchFamily="34" charset="0"/>
              </a:rPr>
              <a:t>SLEEP </a:t>
            </a:r>
            <a:r>
              <a:rPr lang="en-US" sz="1400" dirty="0" smtClean="0">
                <a:latin typeface="Graphik Light" panose="020B0403030202060203" pitchFamily="34" charset="0"/>
              </a:rPr>
              <a:t>DEFICIENCY</a:t>
            </a:r>
            <a:endParaRPr lang="en-US" sz="1400" dirty="0">
              <a:latin typeface="Graphik Light" panose="020B0403030202060203" pitchFamily="34" charset="0"/>
            </a:endParaRPr>
          </a:p>
        </p:txBody>
      </p:sp>
    </p:spTree>
    <p:extLst>
      <p:ext uri="{BB962C8B-B14F-4D97-AF65-F5344CB8AC3E}">
        <p14:creationId xmlns:p14="http://schemas.microsoft.com/office/powerpoint/2010/main" val="19984593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COGNITIVE FUNCTION</a:t>
            </a:r>
            <a:endParaRPr lang="en-US" dirty="0"/>
          </a:p>
        </p:txBody>
      </p:sp>
      <p:sp>
        <p:nvSpPr>
          <p:cNvPr id="3" name="Content Placeholder 2"/>
          <p:cNvSpPr>
            <a:spLocks noGrp="1"/>
          </p:cNvSpPr>
          <p:nvPr>
            <p:ph idx="1"/>
          </p:nvPr>
        </p:nvSpPr>
        <p:spPr/>
        <p:txBody>
          <a:bodyPr/>
          <a:lstStyle/>
          <a:p>
            <a:pPr marL="0" indent="0">
              <a:buNone/>
            </a:pPr>
            <a:r>
              <a:rPr lang="en-US" dirty="0" smtClean="0"/>
              <a:t>Sleep Loss and Missed Opportunities</a:t>
            </a:r>
          </a:p>
          <a:p>
            <a:r>
              <a:rPr lang="en-US" sz="1800" dirty="0" smtClean="0"/>
              <a:t>Even mild sleep deprivation will lead to an increased incidence of making errors on previously “simple” tasks</a:t>
            </a:r>
          </a:p>
          <a:p>
            <a:pPr lvl="1"/>
            <a:r>
              <a:rPr lang="en-US" sz="1600" dirty="0" err="1" smtClean="0"/>
              <a:t>Maislin</a:t>
            </a:r>
            <a:r>
              <a:rPr lang="en-US" sz="1600" dirty="0" smtClean="0"/>
              <a:t> et al., 2003 – results of the Performance Vigilance Test (PVT) following various amounts of sleep</a:t>
            </a:r>
          </a:p>
          <a:p>
            <a:pPr lvl="1">
              <a:spcBef>
                <a:spcPts val="20400"/>
              </a:spcBef>
            </a:pPr>
            <a:r>
              <a:rPr lang="en-US" sz="1600" dirty="0" smtClean="0"/>
              <a:t>You can take the PVT online to test yourself – </a:t>
            </a:r>
            <a:r>
              <a:rPr lang="en-US" sz="1600" i="1" dirty="0" smtClean="0"/>
              <a:t>where do you think you </a:t>
            </a:r>
            <a:br>
              <a:rPr lang="en-US" sz="1600" i="1" dirty="0" smtClean="0"/>
            </a:br>
            <a:r>
              <a:rPr lang="en-US" sz="1600" i="1" dirty="0" smtClean="0"/>
              <a:t>are at?</a:t>
            </a:r>
            <a:endParaRPr lang="en-US" sz="1600" i="1" dirty="0"/>
          </a:p>
        </p:txBody>
      </p:sp>
      <p:grpSp>
        <p:nvGrpSpPr>
          <p:cNvPr id="129" name="Group 128"/>
          <p:cNvGrpSpPr/>
          <p:nvPr/>
        </p:nvGrpSpPr>
        <p:grpSpPr>
          <a:xfrm>
            <a:off x="1752601" y="3237240"/>
            <a:ext cx="6934199" cy="2273651"/>
            <a:chOff x="1752601" y="3383107"/>
            <a:chExt cx="6934199" cy="2273651"/>
          </a:xfrm>
        </p:grpSpPr>
        <p:sp>
          <p:nvSpPr>
            <p:cNvPr id="130" name="Rectangle 129"/>
            <p:cNvSpPr/>
            <p:nvPr/>
          </p:nvSpPr>
          <p:spPr>
            <a:xfrm>
              <a:off x="2406093" y="3591998"/>
              <a:ext cx="5435519" cy="593761"/>
            </a:xfrm>
            <a:prstGeom prst="rect">
              <a:avLst/>
            </a:prstGeom>
            <a:solidFill>
              <a:srgbClr val="FF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ectangle 130"/>
            <p:cNvSpPr/>
            <p:nvPr/>
          </p:nvSpPr>
          <p:spPr>
            <a:xfrm>
              <a:off x="2406093" y="4185425"/>
              <a:ext cx="5435519" cy="655304"/>
            </a:xfrm>
            <a:prstGeom prst="rect">
              <a:avLst/>
            </a:prstGeom>
            <a:solidFill>
              <a:srgbClr val="4146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2" name="Straight Connector 131"/>
            <p:cNvCxnSpPr/>
            <p:nvPr/>
          </p:nvCxnSpPr>
          <p:spPr>
            <a:xfrm>
              <a:off x="3108165" y="5241060"/>
              <a:ext cx="0" cy="77577"/>
            </a:xfrm>
            <a:prstGeom prst="line">
              <a:avLst/>
            </a:prstGeom>
            <a:ln w="12700" cmpd="sng">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3464013" y="5241060"/>
              <a:ext cx="0" cy="77577"/>
            </a:xfrm>
            <a:prstGeom prst="line">
              <a:avLst/>
            </a:prstGeom>
            <a:ln w="12700" cmpd="sng">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3819859" y="5241060"/>
              <a:ext cx="0" cy="77577"/>
            </a:xfrm>
            <a:prstGeom prst="line">
              <a:avLst/>
            </a:prstGeom>
            <a:ln w="12700" cmpd="sng">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135" name="TextBox 134"/>
            <p:cNvSpPr txBox="1"/>
            <p:nvPr/>
          </p:nvSpPr>
          <p:spPr>
            <a:xfrm rot="16200000">
              <a:off x="963106" y="4198368"/>
              <a:ext cx="1872307" cy="293318"/>
            </a:xfrm>
            <a:prstGeom prst="rect">
              <a:avLst/>
            </a:prstGeom>
            <a:noFill/>
          </p:spPr>
          <p:txBody>
            <a:bodyPr wrap="none" lIns="0" tIns="0" rIns="0" bIns="0" rtlCol="0">
              <a:spAutoFit/>
            </a:bodyPr>
            <a:lstStyle/>
            <a:p>
              <a:pPr algn="ctr"/>
              <a:r>
                <a:rPr lang="en-US" sz="1000" dirty="0" smtClean="0">
                  <a:solidFill>
                    <a:srgbClr val="41464B"/>
                  </a:solidFill>
                  <a:latin typeface="Arial"/>
                  <a:cs typeface="Arial"/>
                </a:rPr>
                <a:t>PVT performance lapses per trial </a:t>
              </a:r>
            </a:p>
          </p:txBody>
        </p:sp>
        <p:sp>
          <p:nvSpPr>
            <p:cNvPr id="136" name="TextBox 135"/>
            <p:cNvSpPr txBox="1"/>
            <p:nvPr/>
          </p:nvSpPr>
          <p:spPr>
            <a:xfrm>
              <a:off x="2076290" y="3383107"/>
              <a:ext cx="273138" cy="123111"/>
            </a:xfrm>
            <a:prstGeom prst="rect">
              <a:avLst/>
            </a:prstGeom>
            <a:noFill/>
          </p:spPr>
          <p:txBody>
            <a:bodyPr wrap="square" lIns="0" tIns="0" rIns="0" bIns="0" rtlCol="0" anchor="ctr">
              <a:spAutoFit/>
            </a:bodyPr>
            <a:lstStyle/>
            <a:p>
              <a:pPr algn="ctr"/>
              <a:r>
                <a:rPr lang="en-US" sz="800" dirty="0" smtClean="0">
                  <a:solidFill>
                    <a:srgbClr val="41464B"/>
                  </a:solidFill>
                  <a:latin typeface="Arial"/>
                  <a:cs typeface="Arial"/>
                </a:rPr>
                <a:t>20</a:t>
              </a:r>
            </a:p>
          </p:txBody>
        </p:sp>
        <p:sp>
          <p:nvSpPr>
            <p:cNvPr id="137" name="TextBox 136"/>
            <p:cNvSpPr txBox="1"/>
            <p:nvPr/>
          </p:nvSpPr>
          <p:spPr>
            <a:xfrm>
              <a:off x="2074413" y="3855028"/>
              <a:ext cx="276255" cy="123111"/>
            </a:xfrm>
            <a:prstGeom prst="rect">
              <a:avLst/>
            </a:prstGeom>
            <a:noFill/>
          </p:spPr>
          <p:txBody>
            <a:bodyPr wrap="square" lIns="0" tIns="0" rIns="0" bIns="0" rtlCol="0" anchor="ctr">
              <a:spAutoFit/>
            </a:bodyPr>
            <a:lstStyle/>
            <a:p>
              <a:pPr algn="ctr"/>
              <a:r>
                <a:rPr lang="en-US" sz="800" dirty="0" smtClean="0">
                  <a:solidFill>
                    <a:srgbClr val="41464B"/>
                  </a:solidFill>
                  <a:latin typeface="Arial"/>
                  <a:cs typeface="Arial"/>
                </a:rPr>
                <a:t>15</a:t>
              </a:r>
            </a:p>
          </p:txBody>
        </p:sp>
        <p:sp>
          <p:nvSpPr>
            <p:cNvPr id="138" name="TextBox 137"/>
            <p:cNvSpPr txBox="1"/>
            <p:nvPr/>
          </p:nvSpPr>
          <p:spPr>
            <a:xfrm>
              <a:off x="2055940" y="4320454"/>
              <a:ext cx="306949" cy="123111"/>
            </a:xfrm>
            <a:prstGeom prst="rect">
              <a:avLst/>
            </a:prstGeom>
            <a:noFill/>
          </p:spPr>
          <p:txBody>
            <a:bodyPr wrap="square" lIns="0" tIns="0" rIns="0" bIns="0" rtlCol="0" anchor="ctr">
              <a:spAutoFit/>
            </a:bodyPr>
            <a:lstStyle/>
            <a:p>
              <a:pPr algn="ctr"/>
              <a:r>
                <a:rPr lang="en-US" sz="800" dirty="0" smtClean="0">
                  <a:solidFill>
                    <a:srgbClr val="41464B"/>
                  </a:solidFill>
                  <a:latin typeface="Arial"/>
                  <a:cs typeface="Arial"/>
                </a:rPr>
                <a:t>10</a:t>
              </a:r>
            </a:p>
          </p:txBody>
        </p:sp>
        <p:sp>
          <p:nvSpPr>
            <p:cNvPr id="139" name="TextBox 138"/>
            <p:cNvSpPr txBox="1"/>
            <p:nvPr/>
          </p:nvSpPr>
          <p:spPr>
            <a:xfrm>
              <a:off x="2055940" y="4773335"/>
              <a:ext cx="306949" cy="123111"/>
            </a:xfrm>
            <a:prstGeom prst="rect">
              <a:avLst/>
            </a:prstGeom>
            <a:noFill/>
          </p:spPr>
          <p:txBody>
            <a:bodyPr wrap="square" lIns="0" tIns="0" rIns="0" bIns="0" rtlCol="0" anchor="ctr">
              <a:spAutoFit/>
            </a:bodyPr>
            <a:lstStyle/>
            <a:p>
              <a:pPr algn="ctr"/>
              <a:r>
                <a:rPr lang="en-US" sz="800" dirty="0" smtClean="0">
                  <a:solidFill>
                    <a:srgbClr val="41464B"/>
                  </a:solidFill>
                  <a:latin typeface="Arial"/>
                  <a:cs typeface="Arial"/>
                </a:rPr>
                <a:t>5</a:t>
              </a:r>
            </a:p>
          </p:txBody>
        </p:sp>
        <p:sp>
          <p:nvSpPr>
            <p:cNvPr id="140" name="TextBox 139"/>
            <p:cNvSpPr txBox="1"/>
            <p:nvPr/>
          </p:nvSpPr>
          <p:spPr>
            <a:xfrm>
              <a:off x="2630101" y="5373122"/>
              <a:ext cx="244431" cy="123111"/>
            </a:xfrm>
            <a:prstGeom prst="rect">
              <a:avLst/>
            </a:prstGeom>
            <a:noFill/>
          </p:spPr>
          <p:txBody>
            <a:bodyPr wrap="square" lIns="0" tIns="0" rIns="0" bIns="0" rtlCol="0" anchor="ctr">
              <a:spAutoFit/>
            </a:bodyPr>
            <a:lstStyle/>
            <a:p>
              <a:pPr algn="ctr"/>
              <a:r>
                <a:rPr lang="en-US" sz="800" dirty="0" smtClean="0">
                  <a:solidFill>
                    <a:srgbClr val="41464B"/>
                  </a:solidFill>
                  <a:latin typeface="Graphik Light"/>
                  <a:cs typeface="Graphik Light"/>
                </a:rPr>
                <a:t>B</a:t>
              </a:r>
            </a:p>
          </p:txBody>
        </p:sp>
        <p:sp>
          <p:nvSpPr>
            <p:cNvPr id="141" name="TextBox 140"/>
            <p:cNvSpPr txBox="1"/>
            <p:nvPr/>
          </p:nvSpPr>
          <p:spPr>
            <a:xfrm>
              <a:off x="2983886" y="5373122"/>
              <a:ext cx="244431" cy="123111"/>
            </a:xfrm>
            <a:prstGeom prst="rect">
              <a:avLst/>
            </a:prstGeom>
            <a:noFill/>
          </p:spPr>
          <p:txBody>
            <a:bodyPr wrap="square" lIns="0" tIns="0" rIns="0" bIns="0" rtlCol="0" anchor="ctr">
              <a:spAutoFit/>
            </a:bodyPr>
            <a:lstStyle/>
            <a:p>
              <a:pPr algn="ctr"/>
              <a:r>
                <a:rPr lang="en-US" sz="800" dirty="0" smtClean="0">
                  <a:solidFill>
                    <a:srgbClr val="41464B"/>
                  </a:solidFill>
                  <a:latin typeface="Graphik Light"/>
                  <a:cs typeface="Graphik Light"/>
                </a:rPr>
                <a:t>1</a:t>
              </a:r>
            </a:p>
          </p:txBody>
        </p:sp>
        <p:sp>
          <p:nvSpPr>
            <p:cNvPr id="142" name="TextBox 141"/>
            <p:cNvSpPr txBox="1"/>
            <p:nvPr/>
          </p:nvSpPr>
          <p:spPr>
            <a:xfrm>
              <a:off x="3337668" y="5373122"/>
              <a:ext cx="244431" cy="123111"/>
            </a:xfrm>
            <a:prstGeom prst="rect">
              <a:avLst/>
            </a:prstGeom>
            <a:noFill/>
          </p:spPr>
          <p:txBody>
            <a:bodyPr wrap="square" lIns="0" tIns="0" rIns="0" bIns="0" rtlCol="0" anchor="ctr">
              <a:spAutoFit/>
            </a:bodyPr>
            <a:lstStyle/>
            <a:p>
              <a:pPr algn="ctr"/>
              <a:r>
                <a:rPr lang="en-US" sz="800" dirty="0" smtClean="0">
                  <a:solidFill>
                    <a:srgbClr val="41464B"/>
                  </a:solidFill>
                  <a:latin typeface="Graphik Light"/>
                  <a:cs typeface="Graphik Light"/>
                </a:rPr>
                <a:t>2</a:t>
              </a:r>
            </a:p>
          </p:txBody>
        </p:sp>
        <p:sp>
          <p:nvSpPr>
            <p:cNvPr id="143" name="TextBox 142"/>
            <p:cNvSpPr txBox="1"/>
            <p:nvPr/>
          </p:nvSpPr>
          <p:spPr>
            <a:xfrm>
              <a:off x="3691454" y="5373122"/>
              <a:ext cx="244431" cy="123111"/>
            </a:xfrm>
            <a:prstGeom prst="rect">
              <a:avLst/>
            </a:prstGeom>
            <a:noFill/>
          </p:spPr>
          <p:txBody>
            <a:bodyPr wrap="square" lIns="0" tIns="0" rIns="0" bIns="0" rtlCol="0" anchor="ctr">
              <a:spAutoFit/>
            </a:bodyPr>
            <a:lstStyle/>
            <a:p>
              <a:pPr algn="ctr"/>
              <a:r>
                <a:rPr lang="en-US" sz="800" dirty="0" smtClean="0">
                  <a:solidFill>
                    <a:srgbClr val="41464B"/>
                  </a:solidFill>
                  <a:latin typeface="Graphik Light"/>
                  <a:cs typeface="Graphik Light"/>
                </a:rPr>
                <a:t>3</a:t>
              </a:r>
            </a:p>
          </p:txBody>
        </p:sp>
        <p:sp>
          <p:nvSpPr>
            <p:cNvPr id="144" name="TextBox 143"/>
            <p:cNvSpPr txBox="1"/>
            <p:nvPr/>
          </p:nvSpPr>
          <p:spPr>
            <a:xfrm>
              <a:off x="4045239" y="5373122"/>
              <a:ext cx="244431" cy="123111"/>
            </a:xfrm>
            <a:prstGeom prst="rect">
              <a:avLst/>
            </a:prstGeom>
            <a:noFill/>
          </p:spPr>
          <p:txBody>
            <a:bodyPr wrap="square" lIns="0" tIns="0" rIns="0" bIns="0" rtlCol="0" anchor="ctr">
              <a:spAutoFit/>
            </a:bodyPr>
            <a:lstStyle/>
            <a:p>
              <a:pPr algn="ctr"/>
              <a:r>
                <a:rPr lang="en-US" sz="800" dirty="0" smtClean="0">
                  <a:solidFill>
                    <a:srgbClr val="41464B"/>
                  </a:solidFill>
                  <a:latin typeface="Graphik Light"/>
                  <a:cs typeface="Graphik Light"/>
                </a:rPr>
                <a:t>4</a:t>
              </a:r>
            </a:p>
          </p:txBody>
        </p:sp>
        <p:sp>
          <p:nvSpPr>
            <p:cNvPr id="145" name="TextBox 144"/>
            <p:cNvSpPr txBox="1"/>
            <p:nvPr/>
          </p:nvSpPr>
          <p:spPr>
            <a:xfrm>
              <a:off x="4399023" y="5373122"/>
              <a:ext cx="244431" cy="123111"/>
            </a:xfrm>
            <a:prstGeom prst="rect">
              <a:avLst/>
            </a:prstGeom>
            <a:noFill/>
          </p:spPr>
          <p:txBody>
            <a:bodyPr wrap="square" lIns="0" tIns="0" rIns="0" bIns="0" rtlCol="0" anchor="ctr">
              <a:spAutoFit/>
            </a:bodyPr>
            <a:lstStyle/>
            <a:p>
              <a:pPr algn="ctr"/>
              <a:r>
                <a:rPr lang="en-US" sz="800" dirty="0" smtClean="0">
                  <a:solidFill>
                    <a:srgbClr val="41464B"/>
                  </a:solidFill>
                  <a:latin typeface="Graphik Light"/>
                  <a:cs typeface="Graphik Light"/>
                </a:rPr>
                <a:t>5</a:t>
              </a:r>
            </a:p>
          </p:txBody>
        </p:sp>
        <p:sp>
          <p:nvSpPr>
            <p:cNvPr id="146" name="TextBox 145"/>
            <p:cNvSpPr txBox="1"/>
            <p:nvPr/>
          </p:nvSpPr>
          <p:spPr>
            <a:xfrm>
              <a:off x="4752807" y="5373122"/>
              <a:ext cx="244431" cy="123111"/>
            </a:xfrm>
            <a:prstGeom prst="rect">
              <a:avLst/>
            </a:prstGeom>
            <a:noFill/>
          </p:spPr>
          <p:txBody>
            <a:bodyPr wrap="square" lIns="0" tIns="0" rIns="0" bIns="0" rtlCol="0" anchor="ctr">
              <a:spAutoFit/>
            </a:bodyPr>
            <a:lstStyle/>
            <a:p>
              <a:pPr algn="ctr"/>
              <a:r>
                <a:rPr lang="en-US" sz="800" dirty="0" smtClean="0">
                  <a:solidFill>
                    <a:srgbClr val="41464B"/>
                  </a:solidFill>
                  <a:latin typeface="Graphik Light"/>
                  <a:cs typeface="Graphik Light"/>
                </a:rPr>
                <a:t>6</a:t>
              </a:r>
            </a:p>
          </p:txBody>
        </p:sp>
        <p:sp>
          <p:nvSpPr>
            <p:cNvPr id="147" name="TextBox 146"/>
            <p:cNvSpPr txBox="1"/>
            <p:nvPr/>
          </p:nvSpPr>
          <p:spPr>
            <a:xfrm>
              <a:off x="5106590" y="5373122"/>
              <a:ext cx="244431" cy="123111"/>
            </a:xfrm>
            <a:prstGeom prst="rect">
              <a:avLst/>
            </a:prstGeom>
            <a:noFill/>
          </p:spPr>
          <p:txBody>
            <a:bodyPr wrap="square" lIns="0" tIns="0" rIns="0" bIns="0" rtlCol="0" anchor="ctr">
              <a:spAutoFit/>
            </a:bodyPr>
            <a:lstStyle/>
            <a:p>
              <a:pPr algn="ctr"/>
              <a:r>
                <a:rPr lang="en-US" sz="800" dirty="0" smtClean="0">
                  <a:solidFill>
                    <a:srgbClr val="41464B"/>
                  </a:solidFill>
                  <a:latin typeface="Graphik Light"/>
                  <a:cs typeface="Graphik Light"/>
                </a:rPr>
                <a:t>7</a:t>
              </a:r>
            </a:p>
          </p:txBody>
        </p:sp>
        <p:sp>
          <p:nvSpPr>
            <p:cNvPr id="148" name="TextBox 147"/>
            <p:cNvSpPr txBox="1"/>
            <p:nvPr/>
          </p:nvSpPr>
          <p:spPr>
            <a:xfrm>
              <a:off x="5460376" y="5373122"/>
              <a:ext cx="244431" cy="123111"/>
            </a:xfrm>
            <a:prstGeom prst="rect">
              <a:avLst/>
            </a:prstGeom>
            <a:noFill/>
          </p:spPr>
          <p:txBody>
            <a:bodyPr wrap="square" lIns="0" tIns="0" rIns="0" bIns="0" rtlCol="0" anchor="ctr">
              <a:spAutoFit/>
            </a:bodyPr>
            <a:lstStyle/>
            <a:p>
              <a:pPr algn="ctr"/>
              <a:r>
                <a:rPr lang="en-US" sz="800" dirty="0" smtClean="0">
                  <a:solidFill>
                    <a:srgbClr val="41464B"/>
                  </a:solidFill>
                  <a:latin typeface="Graphik Light"/>
                  <a:cs typeface="Graphik Light"/>
                </a:rPr>
                <a:t>8</a:t>
              </a:r>
            </a:p>
          </p:txBody>
        </p:sp>
        <p:sp>
          <p:nvSpPr>
            <p:cNvPr id="149" name="TextBox 148"/>
            <p:cNvSpPr txBox="1"/>
            <p:nvPr/>
          </p:nvSpPr>
          <p:spPr>
            <a:xfrm>
              <a:off x="5814161" y="5373122"/>
              <a:ext cx="244431" cy="123111"/>
            </a:xfrm>
            <a:prstGeom prst="rect">
              <a:avLst/>
            </a:prstGeom>
            <a:noFill/>
          </p:spPr>
          <p:txBody>
            <a:bodyPr wrap="square" lIns="0" tIns="0" rIns="0" bIns="0" rtlCol="0" anchor="ctr">
              <a:spAutoFit/>
            </a:bodyPr>
            <a:lstStyle/>
            <a:p>
              <a:pPr algn="ctr"/>
              <a:r>
                <a:rPr lang="en-US" sz="800" dirty="0" smtClean="0">
                  <a:solidFill>
                    <a:srgbClr val="41464B"/>
                  </a:solidFill>
                  <a:latin typeface="Graphik Light"/>
                  <a:cs typeface="Graphik Light"/>
                </a:rPr>
                <a:t>9</a:t>
              </a:r>
            </a:p>
          </p:txBody>
        </p:sp>
        <p:sp>
          <p:nvSpPr>
            <p:cNvPr id="150" name="TextBox 149"/>
            <p:cNvSpPr txBox="1"/>
            <p:nvPr/>
          </p:nvSpPr>
          <p:spPr>
            <a:xfrm>
              <a:off x="6167945" y="5373122"/>
              <a:ext cx="244431" cy="123111"/>
            </a:xfrm>
            <a:prstGeom prst="rect">
              <a:avLst/>
            </a:prstGeom>
            <a:noFill/>
          </p:spPr>
          <p:txBody>
            <a:bodyPr wrap="square" lIns="0" tIns="0" rIns="0" bIns="0" rtlCol="0" anchor="ctr">
              <a:spAutoFit/>
            </a:bodyPr>
            <a:lstStyle/>
            <a:p>
              <a:pPr algn="ctr"/>
              <a:r>
                <a:rPr lang="en-US" sz="800" dirty="0" smtClean="0">
                  <a:solidFill>
                    <a:srgbClr val="41464B"/>
                  </a:solidFill>
                  <a:latin typeface="Graphik Light"/>
                  <a:cs typeface="Graphik Light"/>
                </a:rPr>
                <a:t>10</a:t>
              </a:r>
            </a:p>
          </p:txBody>
        </p:sp>
        <p:sp>
          <p:nvSpPr>
            <p:cNvPr id="151" name="TextBox 150"/>
            <p:cNvSpPr txBox="1"/>
            <p:nvPr/>
          </p:nvSpPr>
          <p:spPr>
            <a:xfrm>
              <a:off x="6521729" y="5373122"/>
              <a:ext cx="244431" cy="123111"/>
            </a:xfrm>
            <a:prstGeom prst="rect">
              <a:avLst/>
            </a:prstGeom>
            <a:noFill/>
          </p:spPr>
          <p:txBody>
            <a:bodyPr wrap="square" lIns="0" tIns="0" rIns="0" bIns="0" rtlCol="0" anchor="ctr">
              <a:spAutoFit/>
            </a:bodyPr>
            <a:lstStyle/>
            <a:p>
              <a:pPr algn="ctr"/>
              <a:r>
                <a:rPr lang="en-US" sz="800" dirty="0" smtClean="0">
                  <a:solidFill>
                    <a:srgbClr val="41464B"/>
                  </a:solidFill>
                  <a:latin typeface="Graphik Light"/>
                  <a:cs typeface="Graphik Light"/>
                </a:rPr>
                <a:t>11</a:t>
              </a:r>
            </a:p>
          </p:txBody>
        </p:sp>
        <p:sp>
          <p:nvSpPr>
            <p:cNvPr id="152" name="TextBox 151"/>
            <p:cNvSpPr txBox="1"/>
            <p:nvPr/>
          </p:nvSpPr>
          <p:spPr>
            <a:xfrm>
              <a:off x="6875512" y="5373122"/>
              <a:ext cx="244431" cy="123111"/>
            </a:xfrm>
            <a:prstGeom prst="rect">
              <a:avLst/>
            </a:prstGeom>
            <a:noFill/>
          </p:spPr>
          <p:txBody>
            <a:bodyPr wrap="square" lIns="0" tIns="0" rIns="0" bIns="0" rtlCol="0" anchor="ctr">
              <a:spAutoFit/>
            </a:bodyPr>
            <a:lstStyle/>
            <a:p>
              <a:pPr algn="ctr"/>
              <a:r>
                <a:rPr lang="en-US" sz="800" dirty="0" smtClean="0">
                  <a:solidFill>
                    <a:srgbClr val="41464B"/>
                  </a:solidFill>
                  <a:latin typeface="Graphik Light"/>
                  <a:cs typeface="Graphik Light"/>
                </a:rPr>
                <a:t>12</a:t>
              </a:r>
            </a:p>
          </p:txBody>
        </p:sp>
        <p:sp>
          <p:nvSpPr>
            <p:cNvPr id="153" name="TextBox 152"/>
            <p:cNvSpPr txBox="1"/>
            <p:nvPr/>
          </p:nvSpPr>
          <p:spPr>
            <a:xfrm>
              <a:off x="7229298" y="5373122"/>
              <a:ext cx="244431" cy="123111"/>
            </a:xfrm>
            <a:prstGeom prst="rect">
              <a:avLst/>
            </a:prstGeom>
            <a:noFill/>
          </p:spPr>
          <p:txBody>
            <a:bodyPr wrap="square" lIns="0" tIns="0" rIns="0" bIns="0" rtlCol="0" anchor="ctr">
              <a:spAutoFit/>
            </a:bodyPr>
            <a:lstStyle/>
            <a:p>
              <a:pPr algn="ctr"/>
              <a:r>
                <a:rPr lang="en-US" sz="800" dirty="0" smtClean="0">
                  <a:solidFill>
                    <a:srgbClr val="41464B"/>
                  </a:solidFill>
                  <a:latin typeface="Graphik Light"/>
                  <a:cs typeface="Graphik Light"/>
                </a:rPr>
                <a:t>13</a:t>
              </a:r>
            </a:p>
          </p:txBody>
        </p:sp>
        <p:sp>
          <p:nvSpPr>
            <p:cNvPr id="154" name="TextBox 153"/>
            <p:cNvSpPr txBox="1"/>
            <p:nvPr/>
          </p:nvSpPr>
          <p:spPr>
            <a:xfrm>
              <a:off x="7583091" y="5373122"/>
              <a:ext cx="244431" cy="123111"/>
            </a:xfrm>
            <a:prstGeom prst="rect">
              <a:avLst/>
            </a:prstGeom>
            <a:noFill/>
          </p:spPr>
          <p:txBody>
            <a:bodyPr wrap="square" lIns="0" tIns="0" rIns="0" bIns="0" rtlCol="0" anchor="ctr">
              <a:spAutoFit/>
            </a:bodyPr>
            <a:lstStyle/>
            <a:p>
              <a:pPr algn="ctr"/>
              <a:r>
                <a:rPr lang="en-US" sz="800" dirty="0" smtClean="0">
                  <a:solidFill>
                    <a:srgbClr val="41464B"/>
                  </a:solidFill>
                  <a:latin typeface="Graphik Light"/>
                  <a:cs typeface="Graphik Light"/>
                </a:rPr>
                <a:t>14</a:t>
              </a:r>
            </a:p>
          </p:txBody>
        </p:sp>
        <p:sp>
          <p:nvSpPr>
            <p:cNvPr id="155" name="TextBox 154"/>
            <p:cNvSpPr txBox="1"/>
            <p:nvPr/>
          </p:nvSpPr>
          <p:spPr>
            <a:xfrm>
              <a:off x="7948130" y="3909588"/>
              <a:ext cx="738670" cy="153888"/>
            </a:xfrm>
            <a:prstGeom prst="rect">
              <a:avLst/>
            </a:prstGeom>
            <a:noFill/>
          </p:spPr>
          <p:txBody>
            <a:bodyPr wrap="none" lIns="0" tIns="0" rIns="0" bIns="0" rtlCol="0" anchor="ctr">
              <a:spAutoFit/>
            </a:bodyPr>
            <a:lstStyle/>
            <a:p>
              <a:r>
                <a:rPr lang="en-US" sz="1000" dirty="0" smtClean="0">
                  <a:solidFill>
                    <a:srgbClr val="41464B"/>
                  </a:solidFill>
                  <a:latin typeface="Graphik Medium"/>
                  <a:cs typeface="Graphik Medium"/>
                </a:rPr>
                <a:t>4h TIB</a:t>
              </a:r>
            </a:p>
          </p:txBody>
        </p:sp>
        <p:sp>
          <p:nvSpPr>
            <p:cNvPr id="156" name="TextBox 155"/>
            <p:cNvSpPr txBox="1"/>
            <p:nvPr/>
          </p:nvSpPr>
          <p:spPr>
            <a:xfrm>
              <a:off x="7948130" y="4184143"/>
              <a:ext cx="738670" cy="153888"/>
            </a:xfrm>
            <a:prstGeom prst="rect">
              <a:avLst/>
            </a:prstGeom>
            <a:noFill/>
          </p:spPr>
          <p:txBody>
            <a:bodyPr wrap="none" lIns="0" tIns="0" rIns="0" bIns="0" rtlCol="0" anchor="ctr">
              <a:spAutoFit/>
            </a:bodyPr>
            <a:lstStyle/>
            <a:p>
              <a:r>
                <a:rPr lang="en-US" sz="1000" dirty="0" smtClean="0">
                  <a:solidFill>
                    <a:srgbClr val="41464B"/>
                  </a:solidFill>
                  <a:latin typeface="Graphik Medium"/>
                  <a:cs typeface="Graphik Medium"/>
                </a:rPr>
                <a:t>6h TIB</a:t>
              </a:r>
            </a:p>
          </p:txBody>
        </p:sp>
        <p:sp>
          <p:nvSpPr>
            <p:cNvPr id="157" name="TextBox 156"/>
            <p:cNvSpPr txBox="1"/>
            <p:nvPr/>
          </p:nvSpPr>
          <p:spPr>
            <a:xfrm>
              <a:off x="7948130" y="4841885"/>
              <a:ext cx="735250" cy="153888"/>
            </a:xfrm>
            <a:prstGeom prst="rect">
              <a:avLst/>
            </a:prstGeom>
            <a:noFill/>
          </p:spPr>
          <p:txBody>
            <a:bodyPr wrap="none" lIns="0" tIns="0" rIns="0" bIns="0" rtlCol="0" anchor="ctr">
              <a:spAutoFit/>
            </a:bodyPr>
            <a:lstStyle/>
            <a:p>
              <a:r>
                <a:rPr lang="en-US" sz="1000" dirty="0" smtClean="0">
                  <a:solidFill>
                    <a:srgbClr val="41464B"/>
                  </a:solidFill>
                  <a:latin typeface="Graphik Medium"/>
                  <a:cs typeface="Graphik Medium"/>
                </a:rPr>
                <a:t>8h TIB</a:t>
              </a:r>
            </a:p>
          </p:txBody>
        </p:sp>
        <p:cxnSp>
          <p:nvCxnSpPr>
            <p:cNvPr id="158" name="Straight Connector 157"/>
            <p:cNvCxnSpPr/>
            <p:nvPr/>
          </p:nvCxnSpPr>
          <p:spPr>
            <a:xfrm flipH="1">
              <a:off x="2406091" y="3403558"/>
              <a:ext cx="2901" cy="1916778"/>
            </a:xfrm>
            <a:prstGeom prst="line">
              <a:avLst/>
            </a:prstGeom>
            <a:ln w="19050">
              <a:solidFill>
                <a:schemeClr val="bg1">
                  <a:lumMod val="75000"/>
                </a:schemeClr>
              </a:solidFill>
            </a:ln>
            <a:effectLst/>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a:off x="2752317" y="5241060"/>
              <a:ext cx="0" cy="77577"/>
            </a:xfrm>
            <a:prstGeom prst="line">
              <a:avLst/>
            </a:prstGeom>
            <a:ln w="12700" cmpd="sng">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a:off x="4175709" y="5241060"/>
              <a:ext cx="0" cy="77577"/>
            </a:xfrm>
            <a:prstGeom prst="line">
              <a:avLst/>
            </a:prstGeom>
            <a:ln w="12700" cmpd="sng">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a:off x="4531557" y="5241060"/>
              <a:ext cx="0" cy="77577"/>
            </a:xfrm>
            <a:prstGeom prst="line">
              <a:avLst/>
            </a:prstGeom>
            <a:ln w="12700" cmpd="sng">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a:off x="4887405" y="5241060"/>
              <a:ext cx="0" cy="77577"/>
            </a:xfrm>
            <a:prstGeom prst="line">
              <a:avLst/>
            </a:prstGeom>
            <a:ln w="12700" cmpd="sng">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a:xfrm>
              <a:off x="5243254" y="5241060"/>
              <a:ext cx="0" cy="77577"/>
            </a:xfrm>
            <a:prstGeom prst="line">
              <a:avLst/>
            </a:prstGeom>
            <a:ln w="12700" cmpd="sng">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a:off x="5599102" y="5241060"/>
              <a:ext cx="0" cy="77577"/>
            </a:xfrm>
            <a:prstGeom prst="line">
              <a:avLst/>
            </a:prstGeom>
            <a:ln w="12700" cmpd="sng">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a:off x="5954950" y="5241060"/>
              <a:ext cx="0" cy="77577"/>
            </a:xfrm>
            <a:prstGeom prst="line">
              <a:avLst/>
            </a:prstGeom>
            <a:ln w="12700" cmpd="sng">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a:off x="6310798" y="5241060"/>
              <a:ext cx="0" cy="77577"/>
            </a:xfrm>
            <a:prstGeom prst="line">
              <a:avLst/>
            </a:prstGeom>
            <a:ln w="12700" cmpd="sng">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a:off x="6666646" y="5241060"/>
              <a:ext cx="0" cy="77577"/>
            </a:xfrm>
            <a:prstGeom prst="line">
              <a:avLst/>
            </a:prstGeom>
            <a:ln w="12700" cmpd="sng">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a:off x="7022494" y="5241060"/>
              <a:ext cx="0" cy="77577"/>
            </a:xfrm>
            <a:prstGeom prst="line">
              <a:avLst/>
            </a:prstGeom>
            <a:ln w="12700" cmpd="sng">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a:off x="7378342" y="5241060"/>
              <a:ext cx="0" cy="77577"/>
            </a:xfrm>
            <a:prstGeom prst="line">
              <a:avLst/>
            </a:prstGeom>
            <a:ln w="12700" cmpd="sng">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a:off x="7734187" y="5241060"/>
              <a:ext cx="0" cy="77577"/>
            </a:xfrm>
            <a:prstGeom prst="line">
              <a:avLst/>
            </a:prstGeom>
            <a:ln w="12700" cmpd="sng">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flipH="1" flipV="1">
              <a:off x="2406091" y="4850112"/>
              <a:ext cx="130999" cy="0"/>
            </a:xfrm>
            <a:prstGeom prst="line">
              <a:avLst/>
            </a:prstGeom>
            <a:ln w="19050">
              <a:solidFill>
                <a:schemeClr val="bg1">
                  <a:lumMod val="75000"/>
                </a:schemeClr>
              </a:solidFill>
            </a:ln>
            <a:effectLst/>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flipH="1" flipV="1">
              <a:off x="2406091" y="4382010"/>
              <a:ext cx="130999" cy="0"/>
            </a:xfrm>
            <a:prstGeom prst="line">
              <a:avLst/>
            </a:prstGeom>
            <a:ln w="19050">
              <a:solidFill>
                <a:schemeClr val="bg1">
                  <a:lumMod val="75000"/>
                </a:schemeClr>
              </a:solidFill>
            </a:ln>
            <a:effectLst/>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flipH="1" flipV="1">
              <a:off x="2406091" y="3916584"/>
              <a:ext cx="130999" cy="0"/>
            </a:xfrm>
            <a:prstGeom prst="line">
              <a:avLst/>
            </a:prstGeom>
            <a:ln w="19050">
              <a:solidFill>
                <a:schemeClr val="bg1">
                  <a:lumMod val="75000"/>
                </a:schemeClr>
              </a:solidFill>
            </a:ln>
            <a:effectLst/>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flipH="1" flipV="1">
              <a:off x="2406091" y="3461982"/>
              <a:ext cx="130999" cy="0"/>
            </a:xfrm>
            <a:prstGeom prst="line">
              <a:avLst/>
            </a:prstGeom>
            <a:ln w="19050">
              <a:solidFill>
                <a:schemeClr val="bg1">
                  <a:lumMod val="75000"/>
                </a:schemeClr>
              </a:solidFill>
            </a:ln>
            <a:effectLst/>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flipH="1">
              <a:off x="2406091" y="3917513"/>
              <a:ext cx="2837163" cy="0"/>
            </a:xfrm>
            <a:prstGeom prst="line">
              <a:avLst/>
            </a:prstGeom>
            <a:ln w="12700">
              <a:solidFill>
                <a:schemeClr val="tx1"/>
              </a:solidFill>
              <a:prstDash val="sysDash"/>
            </a:ln>
            <a:effectLst/>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5243254" y="3914420"/>
              <a:ext cx="0" cy="1345559"/>
            </a:xfrm>
            <a:prstGeom prst="line">
              <a:avLst/>
            </a:prstGeom>
            <a:ln w="12700">
              <a:solidFill>
                <a:schemeClr val="tx1"/>
              </a:solidFill>
              <a:prstDash val="sysDash"/>
            </a:ln>
            <a:effectLst/>
          </p:spPr>
          <p:style>
            <a:lnRef idx="1">
              <a:schemeClr val="accent1"/>
            </a:lnRef>
            <a:fillRef idx="0">
              <a:schemeClr val="accent1"/>
            </a:fillRef>
            <a:effectRef idx="0">
              <a:schemeClr val="accent1"/>
            </a:effectRef>
            <a:fontRef idx="minor">
              <a:schemeClr val="tx1"/>
            </a:fontRef>
          </p:style>
        </p:cxnSp>
        <p:sp>
          <p:nvSpPr>
            <p:cNvPr id="177" name="Rectangle 176"/>
            <p:cNvSpPr/>
            <p:nvPr/>
          </p:nvSpPr>
          <p:spPr>
            <a:xfrm>
              <a:off x="6981226" y="4991009"/>
              <a:ext cx="73152" cy="73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Rectangle 177"/>
            <p:cNvSpPr/>
            <p:nvPr/>
          </p:nvSpPr>
          <p:spPr>
            <a:xfrm>
              <a:off x="7327404" y="4893084"/>
              <a:ext cx="73152" cy="73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Rectangle 178"/>
            <p:cNvSpPr/>
            <p:nvPr/>
          </p:nvSpPr>
          <p:spPr>
            <a:xfrm>
              <a:off x="7685115" y="4905725"/>
              <a:ext cx="73152" cy="73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Rectangle 179"/>
            <p:cNvSpPr/>
            <p:nvPr/>
          </p:nvSpPr>
          <p:spPr>
            <a:xfrm>
              <a:off x="6617574" y="5140843"/>
              <a:ext cx="73152" cy="73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Rectangle 180"/>
            <p:cNvSpPr/>
            <p:nvPr/>
          </p:nvSpPr>
          <p:spPr>
            <a:xfrm>
              <a:off x="6261726" y="5157699"/>
              <a:ext cx="73152" cy="73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Rectangle 181"/>
            <p:cNvSpPr/>
            <p:nvPr/>
          </p:nvSpPr>
          <p:spPr>
            <a:xfrm>
              <a:off x="5905878" y="5125598"/>
              <a:ext cx="73152" cy="73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Rectangle 182"/>
            <p:cNvSpPr/>
            <p:nvPr/>
          </p:nvSpPr>
          <p:spPr>
            <a:xfrm>
              <a:off x="5554152" y="5197750"/>
              <a:ext cx="73152" cy="73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Rectangle 183"/>
            <p:cNvSpPr/>
            <p:nvPr/>
          </p:nvSpPr>
          <p:spPr>
            <a:xfrm>
              <a:off x="5194182" y="5131954"/>
              <a:ext cx="73152" cy="73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Rectangle 184"/>
            <p:cNvSpPr/>
            <p:nvPr/>
          </p:nvSpPr>
          <p:spPr>
            <a:xfrm>
              <a:off x="4838330" y="5259043"/>
              <a:ext cx="73152" cy="73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Rectangle 185"/>
            <p:cNvSpPr/>
            <p:nvPr/>
          </p:nvSpPr>
          <p:spPr>
            <a:xfrm>
              <a:off x="4484960" y="5287085"/>
              <a:ext cx="73152" cy="73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Rectangle 186"/>
            <p:cNvSpPr/>
            <p:nvPr/>
          </p:nvSpPr>
          <p:spPr>
            <a:xfrm>
              <a:off x="4130756" y="5247891"/>
              <a:ext cx="73152" cy="73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Rectangle 187"/>
            <p:cNvSpPr/>
            <p:nvPr/>
          </p:nvSpPr>
          <p:spPr>
            <a:xfrm>
              <a:off x="2701866" y="5213272"/>
              <a:ext cx="73152" cy="73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Oval 188"/>
            <p:cNvSpPr/>
            <p:nvPr/>
          </p:nvSpPr>
          <p:spPr>
            <a:xfrm>
              <a:off x="3061460" y="5175872"/>
              <a:ext cx="73152" cy="7315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Oval 189"/>
            <p:cNvSpPr/>
            <p:nvPr/>
          </p:nvSpPr>
          <p:spPr>
            <a:xfrm>
              <a:off x="3426019" y="5106936"/>
              <a:ext cx="73152" cy="7315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Oval 190"/>
            <p:cNvSpPr/>
            <p:nvPr/>
          </p:nvSpPr>
          <p:spPr>
            <a:xfrm>
              <a:off x="3768718" y="4999955"/>
              <a:ext cx="73152" cy="7315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Oval 191"/>
            <p:cNvSpPr/>
            <p:nvPr/>
          </p:nvSpPr>
          <p:spPr>
            <a:xfrm>
              <a:off x="4134882" y="4893483"/>
              <a:ext cx="73152" cy="7315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Oval 192"/>
            <p:cNvSpPr/>
            <p:nvPr/>
          </p:nvSpPr>
          <p:spPr>
            <a:xfrm>
              <a:off x="4490730" y="4869501"/>
              <a:ext cx="73152" cy="7315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Oval 193"/>
            <p:cNvSpPr/>
            <p:nvPr/>
          </p:nvSpPr>
          <p:spPr>
            <a:xfrm>
              <a:off x="4852235" y="4717776"/>
              <a:ext cx="73152" cy="7315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Oval 194"/>
            <p:cNvSpPr/>
            <p:nvPr/>
          </p:nvSpPr>
          <p:spPr>
            <a:xfrm>
              <a:off x="5202424" y="4381915"/>
              <a:ext cx="73152" cy="7315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Freeform 195"/>
            <p:cNvSpPr/>
            <p:nvPr/>
          </p:nvSpPr>
          <p:spPr>
            <a:xfrm>
              <a:off x="2743026" y="4922274"/>
              <a:ext cx="4996772" cy="402648"/>
            </a:xfrm>
            <a:custGeom>
              <a:avLst/>
              <a:gdLst>
                <a:gd name="connsiteX0" fmla="*/ 0 w 2883694"/>
                <a:gd name="connsiteY0" fmla="*/ 352425 h 442913"/>
                <a:gd name="connsiteX1" fmla="*/ 211932 w 2883694"/>
                <a:gd name="connsiteY1" fmla="*/ 438150 h 442913"/>
                <a:gd name="connsiteX2" fmla="*/ 626269 w 2883694"/>
                <a:gd name="connsiteY2" fmla="*/ 442913 h 442913"/>
                <a:gd name="connsiteX3" fmla="*/ 831057 w 2883694"/>
                <a:gd name="connsiteY3" fmla="*/ 385763 h 442913"/>
                <a:gd name="connsiteX4" fmla="*/ 1040607 w 2883694"/>
                <a:gd name="connsiteY4" fmla="*/ 428625 h 442913"/>
                <a:gd name="connsiteX5" fmla="*/ 1233488 w 2883694"/>
                <a:gd name="connsiteY5" fmla="*/ 402432 h 442913"/>
                <a:gd name="connsiteX6" fmla="*/ 1438275 w 2883694"/>
                <a:gd name="connsiteY6" fmla="*/ 259557 h 442913"/>
                <a:gd name="connsiteX7" fmla="*/ 1652588 w 2883694"/>
                <a:gd name="connsiteY7" fmla="*/ 330994 h 442913"/>
                <a:gd name="connsiteX8" fmla="*/ 1845469 w 2883694"/>
                <a:gd name="connsiteY8" fmla="*/ 257175 h 442913"/>
                <a:gd name="connsiteX9" fmla="*/ 2052638 w 2883694"/>
                <a:gd name="connsiteY9" fmla="*/ 283369 h 442913"/>
                <a:gd name="connsiteX10" fmla="*/ 2257425 w 2883694"/>
                <a:gd name="connsiteY10" fmla="*/ 266700 h 442913"/>
                <a:gd name="connsiteX11" fmla="*/ 2474119 w 2883694"/>
                <a:gd name="connsiteY11" fmla="*/ 111919 h 442913"/>
                <a:gd name="connsiteX12" fmla="*/ 2671763 w 2883694"/>
                <a:gd name="connsiteY12" fmla="*/ 0 h 442913"/>
                <a:gd name="connsiteX13" fmla="*/ 2883694 w 2883694"/>
                <a:gd name="connsiteY13" fmla="*/ 9525 h 44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83694" h="442913">
                  <a:moveTo>
                    <a:pt x="0" y="352425"/>
                  </a:moveTo>
                  <a:lnTo>
                    <a:pt x="211932" y="438150"/>
                  </a:lnTo>
                  <a:lnTo>
                    <a:pt x="626269" y="442913"/>
                  </a:lnTo>
                  <a:lnTo>
                    <a:pt x="831057" y="385763"/>
                  </a:lnTo>
                  <a:lnTo>
                    <a:pt x="1040607" y="428625"/>
                  </a:lnTo>
                  <a:lnTo>
                    <a:pt x="1233488" y="402432"/>
                  </a:lnTo>
                  <a:lnTo>
                    <a:pt x="1438275" y="259557"/>
                  </a:lnTo>
                  <a:lnTo>
                    <a:pt x="1652588" y="330994"/>
                  </a:lnTo>
                  <a:lnTo>
                    <a:pt x="1845469" y="257175"/>
                  </a:lnTo>
                  <a:lnTo>
                    <a:pt x="2052638" y="283369"/>
                  </a:lnTo>
                  <a:lnTo>
                    <a:pt x="2257425" y="266700"/>
                  </a:lnTo>
                  <a:lnTo>
                    <a:pt x="2474119" y="111919"/>
                  </a:lnTo>
                  <a:lnTo>
                    <a:pt x="2671763" y="0"/>
                  </a:lnTo>
                  <a:lnTo>
                    <a:pt x="2883694" y="9525"/>
                  </a:lnTo>
                </a:path>
              </a:pathLst>
            </a:custGeom>
            <a:no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Oval 196"/>
            <p:cNvSpPr/>
            <p:nvPr/>
          </p:nvSpPr>
          <p:spPr>
            <a:xfrm>
              <a:off x="5554150" y="4382010"/>
              <a:ext cx="73152" cy="7315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Oval 197"/>
            <p:cNvSpPr/>
            <p:nvPr/>
          </p:nvSpPr>
          <p:spPr>
            <a:xfrm>
              <a:off x="5909997" y="4237504"/>
              <a:ext cx="73152" cy="6545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Oval 198"/>
            <p:cNvSpPr/>
            <p:nvPr/>
          </p:nvSpPr>
          <p:spPr>
            <a:xfrm>
              <a:off x="6269969" y="4197279"/>
              <a:ext cx="73152" cy="7315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Oval 199"/>
            <p:cNvSpPr/>
            <p:nvPr/>
          </p:nvSpPr>
          <p:spPr>
            <a:xfrm>
              <a:off x="6625817" y="4093205"/>
              <a:ext cx="73152" cy="7315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Oval 200"/>
            <p:cNvSpPr/>
            <p:nvPr/>
          </p:nvSpPr>
          <p:spPr>
            <a:xfrm>
              <a:off x="6984999" y="3914420"/>
              <a:ext cx="73152" cy="7315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Oval 201"/>
            <p:cNvSpPr/>
            <p:nvPr/>
          </p:nvSpPr>
          <p:spPr>
            <a:xfrm>
              <a:off x="7327404" y="3879010"/>
              <a:ext cx="73152" cy="7315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Oval 202"/>
            <p:cNvSpPr/>
            <p:nvPr/>
          </p:nvSpPr>
          <p:spPr>
            <a:xfrm>
              <a:off x="7685115" y="4004568"/>
              <a:ext cx="73152" cy="7315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Rectangle 203"/>
            <p:cNvSpPr/>
            <p:nvPr/>
          </p:nvSpPr>
          <p:spPr>
            <a:xfrm rot="2712564">
              <a:off x="7711713" y="4263780"/>
              <a:ext cx="73152" cy="7315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Rectangle 204"/>
            <p:cNvSpPr/>
            <p:nvPr/>
          </p:nvSpPr>
          <p:spPr>
            <a:xfrm rot="2712564">
              <a:off x="7361741" y="4439263"/>
              <a:ext cx="73152" cy="7315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Rectangle 205"/>
            <p:cNvSpPr/>
            <p:nvPr/>
          </p:nvSpPr>
          <p:spPr>
            <a:xfrm rot="2712564">
              <a:off x="7004137" y="4315900"/>
              <a:ext cx="73152" cy="7315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Rectangle 206"/>
            <p:cNvSpPr/>
            <p:nvPr/>
          </p:nvSpPr>
          <p:spPr>
            <a:xfrm rot="2712564">
              <a:off x="6644169" y="4596958"/>
              <a:ext cx="73152" cy="7315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Rectangle 207"/>
            <p:cNvSpPr/>
            <p:nvPr/>
          </p:nvSpPr>
          <p:spPr>
            <a:xfrm rot="2712564">
              <a:off x="6289282" y="4592979"/>
              <a:ext cx="73152" cy="7315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Rectangle 208"/>
            <p:cNvSpPr/>
            <p:nvPr/>
          </p:nvSpPr>
          <p:spPr>
            <a:xfrm rot="2712564">
              <a:off x="5935898" y="4637598"/>
              <a:ext cx="73152" cy="7315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Rectangle 209"/>
            <p:cNvSpPr/>
            <p:nvPr/>
          </p:nvSpPr>
          <p:spPr>
            <a:xfrm rot="2712564">
              <a:off x="5588405" y="4817278"/>
              <a:ext cx="73152" cy="7315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Rectangle 210"/>
            <p:cNvSpPr/>
            <p:nvPr/>
          </p:nvSpPr>
          <p:spPr>
            <a:xfrm rot="2712564">
              <a:off x="5227629" y="4685879"/>
              <a:ext cx="73152" cy="7315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Rectangle 211"/>
            <p:cNvSpPr/>
            <p:nvPr/>
          </p:nvSpPr>
          <p:spPr>
            <a:xfrm rot="2712564">
              <a:off x="4864930" y="4912661"/>
              <a:ext cx="73152" cy="7315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Rectangle 212"/>
            <p:cNvSpPr/>
            <p:nvPr/>
          </p:nvSpPr>
          <p:spPr>
            <a:xfrm rot="2712564">
              <a:off x="4520922" y="4907387"/>
              <a:ext cx="73152" cy="7315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Rectangle 213"/>
            <p:cNvSpPr/>
            <p:nvPr/>
          </p:nvSpPr>
          <p:spPr>
            <a:xfrm rot="2712564">
              <a:off x="4161648" y="4974764"/>
              <a:ext cx="73152" cy="7315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Rectangle 214"/>
            <p:cNvSpPr/>
            <p:nvPr/>
          </p:nvSpPr>
          <p:spPr>
            <a:xfrm rot="2712564">
              <a:off x="3796705" y="5057516"/>
              <a:ext cx="73152" cy="7315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Rectangle 215"/>
            <p:cNvSpPr/>
            <p:nvPr/>
          </p:nvSpPr>
          <p:spPr>
            <a:xfrm rot="2712564">
              <a:off x="3454057" y="5165617"/>
              <a:ext cx="73152" cy="7315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7" name="Straight Connector 216"/>
            <p:cNvCxnSpPr>
              <a:stCxn id="196" idx="0"/>
              <a:endCxn id="189" idx="2"/>
            </p:cNvCxnSpPr>
            <p:nvPr/>
          </p:nvCxnSpPr>
          <p:spPr>
            <a:xfrm flipV="1">
              <a:off x="2743026" y="5212448"/>
              <a:ext cx="318434" cy="302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a:endCxn id="190" idx="3"/>
            </p:cNvCxnSpPr>
            <p:nvPr/>
          </p:nvCxnSpPr>
          <p:spPr>
            <a:xfrm flipV="1">
              <a:off x="3155317" y="5169375"/>
              <a:ext cx="281415" cy="2539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a:stCxn id="190" idx="6"/>
              <a:endCxn id="191" idx="3"/>
            </p:cNvCxnSpPr>
            <p:nvPr/>
          </p:nvCxnSpPr>
          <p:spPr>
            <a:xfrm flipV="1">
              <a:off x="3499171" y="5062394"/>
              <a:ext cx="280260" cy="8111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a:stCxn id="191" idx="7"/>
            </p:cNvCxnSpPr>
            <p:nvPr/>
          </p:nvCxnSpPr>
          <p:spPr>
            <a:xfrm flipV="1">
              <a:off x="3831157" y="4928130"/>
              <a:ext cx="310876" cy="825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a:stCxn id="192" idx="6"/>
              <a:endCxn id="193" idx="2"/>
            </p:cNvCxnSpPr>
            <p:nvPr/>
          </p:nvCxnSpPr>
          <p:spPr>
            <a:xfrm flipV="1">
              <a:off x="4208034" y="4906077"/>
              <a:ext cx="282696" cy="2398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a:stCxn id="193" idx="7"/>
              <a:endCxn id="194" idx="3"/>
            </p:cNvCxnSpPr>
            <p:nvPr/>
          </p:nvCxnSpPr>
          <p:spPr>
            <a:xfrm flipV="1">
              <a:off x="4553168" y="4780215"/>
              <a:ext cx="309779" cy="9999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a:stCxn id="194" idx="7"/>
              <a:endCxn id="195" idx="3"/>
            </p:cNvCxnSpPr>
            <p:nvPr/>
          </p:nvCxnSpPr>
          <p:spPr>
            <a:xfrm flipV="1">
              <a:off x="4914674" y="4444354"/>
              <a:ext cx="298462" cy="28413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a:stCxn id="195" idx="7"/>
              <a:endCxn id="197" idx="2"/>
            </p:cNvCxnSpPr>
            <p:nvPr/>
          </p:nvCxnSpPr>
          <p:spPr>
            <a:xfrm>
              <a:off x="5264863" y="4392628"/>
              <a:ext cx="289287" cy="2595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flipV="1">
              <a:off x="5626765" y="4272571"/>
              <a:ext cx="279112" cy="1186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a:stCxn id="198" idx="7"/>
              <a:endCxn id="199" idx="2"/>
            </p:cNvCxnSpPr>
            <p:nvPr/>
          </p:nvCxnSpPr>
          <p:spPr>
            <a:xfrm flipV="1">
              <a:off x="5972437" y="4233855"/>
              <a:ext cx="297534" cy="132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a:stCxn id="199" idx="7"/>
              <a:endCxn id="200" idx="3"/>
            </p:cNvCxnSpPr>
            <p:nvPr/>
          </p:nvCxnSpPr>
          <p:spPr>
            <a:xfrm flipV="1">
              <a:off x="6332407" y="4155644"/>
              <a:ext cx="304122" cy="5234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a:stCxn id="200" idx="7"/>
              <a:endCxn id="201" idx="3"/>
            </p:cNvCxnSpPr>
            <p:nvPr/>
          </p:nvCxnSpPr>
          <p:spPr>
            <a:xfrm flipV="1">
              <a:off x="6688255" y="3976859"/>
              <a:ext cx="307455" cy="12705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a:stCxn id="201" idx="7"/>
              <a:endCxn id="202" idx="2"/>
            </p:cNvCxnSpPr>
            <p:nvPr/>
          </p:nvCxnSpPr>
          <p:spPr>
            <a:xfrm flipV="1">
              <a:off x="7047437" y="3915586"/>
              <a:ext cx="279967" cy="954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a:stCxn id="202" idx="6"/>
              <a:endCxn id="203" idx="1"/>
            </p:cNvCxnSpPr>
            <p:nvPr/>
          </p:nvCxnSpPr>
          <p:spPr>
            <a:xfrm>
              <a:off x="7400556" y="3915586"/>
              <a:ext cx="295272" cy="9969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p:cNvCxnSpPr>
              <a:endCxn id="216" idx="1"/>
            </p:cNvCxnSpPr>
            <p:nvPr/>
          </p:nvCxnSpPr>
          <p:spPr>
            <a:xfrm flipV="1">
              <a:off x="3149313" y="5176236"/>
              <a:ext cx="315553" cy="26518"/>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a:stCxn id="216" idx="0"/>
              <a:endCxn id="215" idx="2"/>
            </p:cNvCxnSpPr>
            <p:nvPr/>
          </p:nvCxnSpPr>
          <p:spPr>
            <a:xfrm flipV="1">
              <a:off x="3516590" y="5119860"/>
              <a:ext cx="290734" cy="56565"/>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a:stCxn id="215" idx="0"/>
              <a:endCxn id="214" idx="2"/>
            </p:cNvCxnSpPr>
            <p:nvPr/>
          </p:nvCxnSpPr>
          <p:spPr>
            <a:xfrm flipV="1">
              <a:off x="3859238" y="5037108"/>
              <a:ext cx="313030" cy="31216"/>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34" name="Straight Connector 233"/>
            <p:cNvCxnSpPr>
              <a:stCxn id="214" idx="0"/>
              <a:endCxn id="213" idx="2"/>
            </p:cNvCxnSpPr>
            <p:nvPr/>
          </p:nvCxnSpPr>
          <p:spPr>
            <a:xfrm flipV="1">
              <a:off x="4224182" y="4969731"/>
              <a:ext cx="307360" cy="15841"/>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35" name="Straight Connector 234"/>
            <p:cNvCxnSpPr>
              <a:stCxn id="213" idx="0"/>
              <a:endCxn id="212" idx="1"/>
            </p:cNvCxnSpPr>
            <p:nvPr/>
          </p:nvCxnSpPr>
          <p:spPr>
            <a:xfrm>
              <a:off x="4583455" y="4918195"/>
              <a:ext cx="292283" cy="5085"/>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a:stCxn id="212" idx="0"/>
              <a:endCxn id="211" idx="2"/>
            </p:cNvCxnSpPr>
            <p:nvPr/>
          </p:nvCxnSpPr>
          <p:spPr>
            <a:xfrm flipV="1">
              <a:off x="4927464" y="4748223"/>
              <a:ext cx="310786" cy="175246"/>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37" name="Straight Connector 236"/>
            <p:cNvCxnSpPr>
              <a:stCxn id="211" idx="0"/>
              <a:endCxn id="210" idx="1"/>
            </p:cNvCxnSpPr>
            <p:nvPr/>
          </p:nvCxnSpPr>
          <p:spPr>
            <a:xfrm>
              <a:off x="5290161" y="4696687"/>
              <a:ext cx="309051" cy="131210"/>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a:stCxn id="210" idx="0"/>
              <a:endCxn id="209" idx="2"/>
            </p:cNvCxnSpPr>
            <p:nvPr/>
          </p:nvCxnSpPr>
          <p:spPr>
            <a:xfrm flipV="1">
              <a:off x="5650937" y="4699942"/>
              <a:ext cx="295579" cy="128144"/>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39" name="Straight Connector 238"/>
            <p:cNvCxnSpPr>
              <a:stCxn id="209" idx="0"/>
              <a:endCxn id="208" idx="1"/>
            </p:cNvCxnSpPr>
            <p:nvPr/>
          </p:nvCxnSpPr>
          <p:spPr>
            <a:xfrm flipV="1">
              <a:off x="5998432" y="4603598"/>
              <a:ext cx="301659" cy="44808"/>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40" name="Straight Connector 239"/>
            <p:cNvCxnSpPr>
              <a:stCxn id="208" idx="0"/>
              <a:endCxn id="207" idx="1"/>
            </p:cNvCxnSpPr>
            <p:nvPr/>
          </p:nvCxnSpPr>
          <p:spPr>
            <a:xfrm>
              <a:off x="6351814" y="4603787"/>
              <a:ext cx="303162" cy="3790"/>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a:stCxn id="207" idx="0"/>
              <a:endCxn id="206" idx="2"/>
            </p:cNvCxnSpPr>
            <p:nvPr/>
          </p:nvCxnSpPr>
          <p:spPr>
            <a:xfrm flipV="1">
              <a:off x="6706702" y="4378244"/>
              <a:ext cx="308053" cy="229522"/>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a:stCxn id="206" idx="0"/>
              <a:endCxn id="205" idx="1"/>
            </p:cNvCxnSpPr>
            <p:nvPr/>
          </p:nvCxnSpPr>
          <p:spPr>
            <a:xfrm>
              <a:off x="7066669" y="4326708"/>
              <a:ext cx="305879" cy="123174"/>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a:stCxn id="205" idx="0"/>
              <a:endCxn id="204" idx="2"/>
            </p:cNvCxnSpPr>
            <p:nvPr/>
          </p:nvCxnSpPr>
          <p:spPr>
            <a:xfrm flipV="1">
              <a:off x="7424274" y="4326124"/>
              <a:ext cx="298059" cy="123947"/>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44" name="TextBox 243"/>
            <p:cNvSpPr txBox="1"/>
            <p:nvPr/>
          </p:nvSpPr>
          <p:spPr>
            <a:xfrm>
              <a:off x="4133274" y="3710715"/>
              <a:ext cx="1699615" cy="123111"/>
            </a:xfrm>
            <a:prstGeom prst="rect">
              <a:avLst/>
            </a:prstGeom>
            <a:noFill/>
          </p:spPr>
          <p:txBody>
            <a:bodyPr wrap="none" lIns="0" tIns="0" rIns="0" bIns="0" rtlCol="0" anchor="ctr">
              <a:spAutoFit/>
            </a:bodyPr>
            <a:lstStyle/>
            <a:p>
              <a:r>
                <a:rPr lang="en-US" sz="800" i="1" dirty="0" smtClean="0">
                  <a:solidFill>
                    <a:srgbClr val="41464B"/>
                  </a:solidFill>
                  <a:latin typeface="Arial"/>
                  <a:cs typeface="Arial"/>
                </a:rPr>
                <a:t>Severe Impairment</a:t>
              </a:r>
            </a:p>
          </p:txBody>
        </p:sp>
        <p:sp>
          <p:nvSpPr>
            <p:cNvPr id="245" name="TextBox 244"/>
            <p:cNvSpPr txBox="1"/>
            <p:nvPr/>
          </p:nvSpPr>
          <p:spPr>
            <a:xfrm>
              <a:off x="4133274" y="4237727"/>
              <a:ext cx="1025708" cy="123111"/>
            </a:xfrm>
            <a:prstGeom prst="rect">
              <a:avLst/>
            </a:prstGeom>
            <a:noFill/>
          </p:spPr>
          <p:txBody>
            <a:bodyPr wrap="none" lIns="0" tIns="0" rIns="0" bIns="0" rtlCol="0" anchor="ctr">
              <a:spAutoFit/>
            </a:bodyPr>
            <a:lstStyle/>
            <a:p>
              <a:r>
                <a:rPr lang="en-US" sz="800" i="1" dirty="0" smtClean="0">
                  <a:solidFill>
                    <a:schemeClr val="bg1"/>
                  </a:solidFill>
                  <a:latin typeface="Arial"/>
                  <a:cs typeface="Arial"/>
                </a:rPr>
                <a:t>Impairment</a:t>
              </a:r>
            </a:p>
          </p:txBody>
        </p:sp>
        <p:cxnSp>
          <p:nvCxnSpPr>
            <p:cNvPr id="246" name="Straight Connector 245"/>
            <p:cNvCxnSpPr/>
            <p:nvPr/>
          </p:nvCxnSpPr>
          <p:spPr>
            <a:xfrm flipH="1" flipV="1">
              <a:off x="2406091" y="5320336"/>
              <a:ext cx="5350211" cy="0"/>
            </a:xfrm>
            <a:prstGeom prst="line">
              <a:avLst/>
            </a:prstGeom>
            <a:ln w="19050">
              <a:solidFill>
                <a:schemeClr val="bg1">
                  <a:lumMod val="75000"/>
                </a:schemeClr>
              </a:solidFill>
            </a:ln>
            <a:effectLst/>
          </p:spPr>
          <p:style>
            <a:lnRef idx="1">
              <a:schemeClr val="accent1"/>
            </a:lnRef>
            <a:fillRef idx="0">
              <a:schemeClr val="accent1"/>
            </a:fillRef>
            <a:effectRef idx="0">
              <a:schemeClr val="accent1"/>
            </a:effectRef>
            <a:fontRef idx="minor">
              <a:schemeClr val="tx1"/>
            </a:fontRef>
          </p:style>
        </p:cxnSp>
        <p:sp>
          <p:nvSpPr>
            <p:cNvPr id="247" name="Rectangle 246"/>
            <p:cNvSpPr/>
            <p:nvPr/>
          </p:nvSpPr>
          <p:spPr>
            <a:xfrm>
              <a:off x="3777391" y="5294590"/>
              <a:ext cx="73152" cy="73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Rectangle 247"/>
            <p:cNvSpPr/>
            <p:nvPr/>
          </p:nvSpPr>
          <p:spPr>
            <a:xfrm>
              <a:off x="3421898" y="5294590"/>
              <a:ext cx="73152" cy="73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Rectangle 248"/>
            <p:cNvSpPr/>
            <p:nvPr/>
          </p:nvSpPr>
          <p:spPr>
            <a:xfrm>
              <a:off x="3068460" y="5296499"/>
              <a:ext cx="73152" cy="73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TextBox 249"/>
            <p:cNvSpPr txBox="1"/>
            <p:nvPr/>
          </p:nvSpPr>
          <p:spPr>
            <a:xfrm>
              <a:off x="5081198" y="5502870"/>
              <a:ext cx="448402" cy="153888"/>
            </a:xfrm>
            <a:prstGeom prst="rect">
              <a:avLst/>
            </a:prstGeom>
            <a:noFill/>
          </p:spPr>
          <p:txBody>
            <a:bodyPr wrap="none" lIns="0" tIns="0" rIns="0" bIns="0" rtlCol="0" anchor="ctr">
              <a:spAutoFit/>
            </a:bodyPr>
            <a:lstStyle/>
            <a:p>
              <a:r>
                <a:rPr lang="en-US" sz="1000" b="1" dirty="0" smtClean="0">
                  <a:solidFill>
                    <a:srgbClr val="41464B"/>
                  </a:solidFill>
                  <a:latin typeface="Arial"/>
                  <a:cs typeface="Arial"/>
                </a:rPr>
                <a:t>Day</a:t>
              </a:r>
            </a:p>
          </p:txBody>
        </p:sp>
      </p:grpSp>
      <p:sp>
        <p:nvSpPr>
          <p:cNvPr id="252" name="Footer Placeholder 10"/>
          <p:cNvSpPr txBox="1">
            <a:spLocks/>
          </p:cNvSpPr>
          <p:nvPr/>
        </p:nvSpPr>
        <p:spPr>
          <a:xfrm>
            <a:off x="1143000" y="228600"/>
            <a:ext cx="2895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dirty="0">
                <a:latin typeface="Graphik Light" panose="020B0403030202060203" pitchFamily="34" charset="0"/>
              </a:rPr>
              <a:t>SLEEP </a:t>
            </a:r>
            <a:r>
              <a:rPr lang="en-US" sz="1400" dirty="0" smtClean="0">
                <a:latin typeface="Graphik Light" panose="020B0403030202060203" pitchFamily="34" charset="0"/>
              </a:rPr>
              <a:t>DEFICIENCY</a:t>
            </a:r>
            <a:endParaRPr lang="en-US" sz="1400" dirty="0">
              <a:latin typeface="Graphik Light" panose="020B0403030202060203" pitchFamily="34" charset="0"/>
            </a:endParaRPr>
          </a:p>
        </p:txBody>
      </p:sp>
    </p:spTree>
    <p:extLst>
      <p:ext uri="{BB962C8B-B14F-4D97-AF65-F5344CB8AC3E}">
        <p14:creationId xmlns:p14="http://schemas.microsoft.com/office/powerpoint/2010/main" val="35813641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COGNITIVE FUNCTION</a:t>
            </a:r>
            <a:endParaRPr lang="en-US" dirty="0"/>
          </a:p>
        </p:txBody>
      </p:sp>
      <p:sp>
        <p:nvSpPr>
          <p:cNvPr id="3" name="Content Placeholder 2"/>
          <p:cNvSpPr>
            <a:spLocks noGrp="1"/>
          </p:cNvSpPr>
          <p:nvPr>
            <p:ph idx="1"/>
          </p:nvPr>
        </p:nvSpPr>
        <p:spPr/>
        <p:txBody>
          <a:bodyPr/>
          <a:lstStyle/>
          <a:p>
            <a:pPr marL="0" indent="0">
              <a:buNone/>
            </a:pPr>
            <a:r>
              <a:rPr lang="en-US" dirty="0" smtClean="0"/>
              <a:t>Sleep Loss and Missed Opportunities</a:t>
            </a:r>
          </a:p>
          <a:p>
            <a:r>
              <a:rPr lang="en-US" sz="1800" dirty="0" smtClean="0"/>
              <a:t>The Performance Vigilance Test in the real world</a:t>
            </a:r>
          </a:p>
          <a:p>
            <a:pPr lvl="1"/>
            <a:r>
              <a:rPr lang="en-US" sz="1600" dirty="0" smtClean="0"/>
              <a:t>Day Light Saving time change is a massive sleep experiment </a:t>
            </a:r>
          </a:p>
          <a:p>
            <a:pPr lvl="2"/>
            <a:r>
              <a:rPr lang="en-US" sz="1400" dirty="0" smtClean="0"/>
              <a:t>Once a year we can see what either the addition or removal of just ONE hour sleep can do</a:t>
            </a:r>
          </a:p>
          <a:p>
            <a:pPr lvl="2"/>
            <a:r>
              <a:rPr lang="en-US" sz="1400" dirty="0" smtClean="0"/>
              <a:t>In the spring when we “lose” an hour</a:t>
            </a:r>
          </a:p>
          <a:p>
            <a:pPr lvl="3"/>
            <a:r>
              <a:rPr lang="en-US" sz="1200" dirty="0" smtClean="0"/>
              <a:t>Traffic accidents almost double on the Monday following</a:t>
            </a:r>
          </a:p>
          <a:p>
            <a:pPr lvl="2"/>
            <a:r>
              <a:rPr lang="en-US" sz="1400" dirty="0" smtClean="0"/>
              <a:t>In the fall when we “gain” an hour</a:t>
            </a:r>
          </a:p>
          <a:p>
            <a:pPr lvl="3"/>
            <a:r>
              <a:rPr lang="en-US" sz="1200" dirty="0" smtClean="0"/>
              <a:t>Traffic accidents are reduced by more than half on the Monday following</a:t>
            </a:r>
            <a:endParaRPr lang="en-US" sz="1200" dirty="0"/>
          </a:p>
        </p:txBody>
      </p:sp>
      <p:sp>
        <p:nvSpPr>
          <p:cNvPr id="5" name="Footer Placeholder 10"/>
          <p:cNvSpPr txBox="1">
            <a:spLocks/>
          </p:cNvSpPr>
          <p:nvPr/>
        </p:nvSpPr>
        <p:spPr>
          <a:xfrm>
            <a:off x="1143000" y="228600"/>
            <a:ext cx="2895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dirty="0">
                <a:latin typeface="Graphik Light" panose="020B0403030202060203" pitchFamily="34" charset="0"/>
              </a:rPr>
              <a:t>SLEEP </a:t>
            </a:r>
            <a:r>
              <a:rPr lang="en-US" sz="1400" dirty="0" smtClean="0">
                <a:latin typeface="Graphik Light" panose="020B0403030202060203" pitchFamily="34" charset="0"/>
              </a:rPr>
              <a:t>DEFICIENCY</a:t>
            </a:r>
            <a:endParaRPr lang="en-US" sz="1400" dirty="0">
              <a:latin typeface="Graphik Light" panose="020B0403030202060203" pitchFamily="34" charset="0"/>
            </a:endParaRPr>
          </a:p>
        </p:txBody>
      </p:sp>
    </p:spTree>
    <p:extLst>
      <p:ext uri="{BB962C8B-B14F-4D97-AF65-F5344CB8AC3E}">
        <p14:creationId xmlns:p14="http://schemas.microsoft.com/office/powerpoint/2010/main" val="19834061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PHYSICAL HEALTH</a:t>
            </a:r>
            <a:endParaRPr lang="en-US" dirty="0"/>
          </a:p>
        </p:txBody>
      </p:sp>
      <p:sp>
        <p:nvSpPr>
          <p:cNvPr id="3" name="Content Placeholder 2"/>
          <p:cNvSpPr>
            <a:spLocks noGrp="1"/>
          </p:cNvSpPr>
          <p:nvPr>
            <p:ph idx="1"/>
          </p:nvPr>
        </p:nvSpPr>
        <p:spPr/>
        <p:txBody>
          <a:bodyPr/>
          <a:lstStyle/>
          <a:p>
            <a:pPr marL="0" indent="0">
              <a:buNone/>
            </a:pPr>
            <a:r>
              <a:rPr lang="en-US" dirty="0" smtClean="0"/>
              <a:t>How is your physical health affected by sleep deficiency?</a:t>
            </a:r>
          </a:p>
          <a:p>
            <a:r>
              <a:rPr lang="en-US" sz="1800" dirty="0" smtClean="0"/>
              <a:t>Missing ½ of one night of sleep increases </a:t>
            </a:r>
            <a:r>
              <a:rPr lang="en-US" sz="1800" i="1" u="sng" dirty="0" smtClean="0"/>
              <a:t>inflammation</a:t>
            </a:r>
          </a:p>
          <a:p>
            <a:r>
              <a:rPr lang="en-US" sz="1800" dirty="0" smtClean="0"/>
              <a:t>Chronic sleep deficiency is linked to an increased risk of:</a:t>
            </a:r>
          </a:p>
          <a:p>
            <a:pPr lvl="1"/>
            <a:r>
              <a:rPr lang="en-US" sz="1600" dirty="0" smtClean="0"/>
              <a:t>Heart disease</a:t>
            </a:r>
          </a:p>
          <a:p>
            <a:pPr lvl="1"/>
            <a:r>
              <a:rPr lang="en-US" sz="1600" dirty="0" smtClean="0"/>
              <a:t>Kidney disease</a:t>
            </a:r>
          </a:p>
          <a:p>
            <a:pPr lvl="1"/>
            <a:r>
              <a:rPr lang="en-US" sz="1600" dirty="0" smtClean="0"/>
              <a:t>High blood pressure</a:t>
            </a:r>
          </a:p>
          <a:p>
            <a:pPr lvl="1"/>
            <a:r>
              <a:rPr lang="en-US" sz="1600" dirty="0" smtClean="0"/>
              <a:t>Diabetes</a:t>
            </a:r>
          </a:p>
          <a:p>
            <a:pPr lvl="1"/>
            <a:r>
              <a:rPr lang="en-US" sz="1600" dirty="0" smtClean="0"/>
              <a:t>Stroke</a:t>
            </a:r>
          </a:p>
          <a:p>
            <a:r>
              <a:rPr lang="en-US" sz="1800" dirty="0" smtClean="0"/>
              <a:t>Your immune system can be compromised due to lack of sleep</a:t>
            </a:r>
          </a:p>
          <a:p>
            <a:r>
              <a:rPr lang="en-US" sz="1800" dirty="0" smtClean="0"/>
              <a:t>Reduced ability to recover for bouts of physical activity </a:t>
            </a:r>
            <a:br>
              <a:rPr lang="en-US" sz="1800" dirty="0" smtClean="0"/>
            </a:br>
            <a:r>
              <a:rPr lang="en-US" sz="1800" dirty="0" smtClean="0"/>
              <a:t>(i.e. gym time</a:t>
            </a:r>
            <a:endParaRPr lang="en-US" sz="1800" dirty="0"/>
          </a:p>
        </p:txBody>
      </p:sp>
      <p:sp>
        <p:nvSpPr>
          <p:cNvPr id="5" name="Footer Placeholder 10"/>
          <p:cNvSpPr txBox="1">
            <a:spLocks/>
          </p:cNvSpPr>
          <p:nvPr/>
        </p:nvSpPr>
        <p:spPr>
          <a:xfrm>
            <a:off x="1143000" y="228600"/>
            <a:ext cx="2895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dirty="0">
                <a:latin typeface="Graphik Light" panose="020B0403030202060203" pitchFamily="34" charset="0"/>
              </a:rPr>
              <a:t>SLEEP </a:t>
            </a:r>
            <a:r>
              <a:rPr lang="en-US" sz="1400" dirty="0" smtClean="0">
                <a:latin typeface="Graphik Light" panose="020B0403030202060203" pitchFamily="34" charset="0"/>
              </a:rPr>
              <a:t>DEFICIENCY</a:t>
            </a:r>
            <a:endParaRPr lang="en-US" sz="1400" dirty="0">
              <a:latin typeface="Graphik Light" panose="020B0403030202060203" pitchFamily="34" charset="0"/>
            </a:endParaRPr>
          </a:p>
        </p:txBody>
      </p:sp>
    </p:spTree>
    <p:extLst>
      <p:ext uri="{BB962C8B-B14F-4D97-AF65-F5344CB8AC3E}">
        <p14:creationId xmlns:p14="http://schemas.microsoft.com/office/powerpoint/2010/main" val="4535573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PHYSICAL HEALTH</a:t>
            </a:r>
            <a:endParaRPr lang="en-US" dirty="0"/>
          </a:p>
        </p:txBody>
      </p:sp>
      <p:sp>
        <p:nvSpPr>
          <p:cNvPr id="3" name="Content Placeholder 2"/>
          <p:cNvSpPr>
            <a:spLocks noGrp="1"/>
          </p:cNvSpPr>
          <p:nvPr>
            <p:ph idx="1"/>
          </p:nvPr>
        </p:nvSpPr>
        <p:spPr/>
        <p:txBody>
          <a:bodyPr/>
          <a:lstStyle/>
          <a:p>
            <a:pPr marL="0" indent="0">
              <a:buNone/>
            </a:pPr>
            <a:r>
              <a:rPr lang="en-US" dirty="0" smtClean="0"/>
              <a:t>How is your physical health affected by sleep deficiency?</a:t>
            </a:r>
          </a:p>
          <a:p>
            <a:r>
              <a:rPr lang="en-US" sz="1800" dirty="0" smtClean="0"/>
              <a:t>Sleep deprivation can result in your getting less from your workouts than others doing the same volume of work</a:t>
            </a:r>
          </a:p>
          <a:p>
            <a:pPr lvl="1"/>
            <a:r>
              <a:rPr lang="en-US" sz="1600" dirty="0" smtClean="0"/>
              <a:t>In a study looking at high level cyclists following a night of sleep loss</a:t>
            </a:r>
          </a:p>
          <a:p>
            <a:pPr lvl="2"/>
            <a:r>
              <a:rPr lang="en-US" sz="1400" dirty="0" smtClean="0"/>
              <a:t>Heart Rate was higher than the rested state at the same intensity</a:t>
            </a:r>
          </a:p>
          <a:p>
            <a:pPr lvl="2"/>
            <a:r>
              <a:rPr lang="en-US" sz="1400" dirty="0" smtClean="0"/>
              <a:t>Breathing Rate was higher in the sleep deprived state</a:t>
            </a:r>
          </a:p>
          <a:p>
            <a:pPr lvl="2"/>
            <a:r>
              <a:rPr lang="en-US" sz="1400" dirty="0" smtClean="0"/>
              <a:t>VO2 (amount of oxygen able to be used) was lower in the sleep </a:t>
            </a:r>
            <a:br>
              <a:rPr lang="en-US" sz="1400" dirty="0" smtClean="0"/>
            </a:br>
            <a:r>
              <a:rPr lang="en-US" sz="1400" dirty="0" smtClean="0"/>
              <a:t>deprived state</a:t>
            </a:r>
          </a:p>
          <a:p>
            <a:pPr lvl="2"/>
            <a:r>
              <a:rPr lang="en-US" sz="1400" dirty="0" smtClean="0"/>
              <a:t>Blood lactate (marker of intensity) was higher (meaning fatigued faster) in the sleep deprived state</a:t>
            </a:r>
            <a:endParaRPr lang="en-US" sz="1400" dirty="0"/>
          </a:p>
        </p:txBody>
      </p:sp>
      <p:sp>
        <p:nvSpPr>
          <p:cNvPr id="5" name="Footer Placeholder 10"/>
          <p:cNvSpPr txBox="1">
            <a:spLocks/>
          </p:cNvSpPr>
          <p:nvPr/>
        </p:nvSpPr>
        <p:spPr>
          <a:xfrm>
            <a:off x="1143000" y="228600"/>
            <a:ext cx="2895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dirty="0">
                <a:latin typeface="Graphik Light" panose="020B0403030202060203" pitchFamily="34" charset="0"/>
              </a:rPr>
              <a:t>SLEEP </a:t>
            </a:r>
            <a:r>
              <a:rPr lang="en-US" sz="1400" dirty="0" smtClean="0">
                <a:latin typeface="Graphik Light" panose="020B0403030202060203" pitchFamily="34" charset="0"/>
              </a:rPr>
              <a:t>DEFICIENCY</a:t>
            </a:r>
            <a:endParaRPr lang="en-US" sz="1400" dirty="0">
              <a:latin typeface="Graphik Light" panose="020B0403030202060203" pitchFamily="34" charset="0"/>
            </a:endParaRPr>
          </a:p>
        </p:txBody>
      </p:sp>
    </p:spTree>
    <p:extLst>
      <p:ext uri="{BB962C8B-B14F-4D97-AF65-F5344CB8AC3E}">
        <p14:creationId xmlns:p14="http://schemas.microsoft.com/office/powerpoint/2010/main" val="6489243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PHYSICAL HEALTH</a:t>
            </a:r>
            <a:endParaRPr lang="en-US" dirty="0"/>
          </a:p>
        </p:txBody>
      </p:sp>
      <p:sp>
        <p:nvSpPr>
          <p:cNvPr id="3" name="Content Placeholder 2"/>
          <p:cNvSpPr>
            <a:spLocks noGrp="1"/>
          </p:cNvSpPr>
          <p:nvPr>
            <p:ph idx="1"/>
          </p:nvPr>
        </p:nvSpPr>
        <p:spPr>
          <a:xfrm>
            <a:off x="1143000" y="1406525"/>
            <a:ext cx="7543800" cy="2403475"/>
          </a:xfrm>
        </p:spPr>
        <p:txBody>
          <a:bodyPr/>
          <a:lstStyle/>
          <a:p>
            <a:pPr marL="0" indent="0">
              <a:buNone/>
            </a:pPr>
            <a:r>
              <a:rPr lang="en-US" dirty="0" smtClean="0"/>
              <a:t>How is your physical health affected by sleep deficiency?</a:t>
            </a:r>
          </a:p>
          <a:p>
            <a:r>
              <a:rPr lang="en-US" sz="1800" dirty="0" smtClean="0"/>
              <a:t>Stanford men’s basketball team did the opposing study and looked at the results on performance following increased sleep</a:t>
            </a:r>
          </a:p>
          <a:p>
            <a:pPr lvl="1"/>
            <a:r>
              <a:rPr lang="en-US" sz="1600" dirty="0" smtClean="0"/>
              <a:t>After adding on average an 3 extra hours to the players time in bed</a:t>
            </a:r>
          </a:p>
          <a:p>
            <a:pPr marL="1051560" lvl="2" indent="-137160"/>
            <a:r>
              <a:rPr lang="en-US" sz="1400" dirty="0" smtClean="0"/>
              <a:t>Sprint times decreased by close to a second (16 sec to 15 sec)</a:t>
            </a:r>
          </a:p>
          <a:p>
            <a:pPr marL="1051560" lvl="2" indent="-137160"/>
            <a:r>
              <a:rPr lang="en-US" sz="1400" dirty="0" smtClean="0"/>
              <a:t>Free throw shooting accuracy increased by 9%</a:t>
            </a:r>
          </a:p>
          <a:p>
            <a:pPr lvl="1"/>
            <a:r>
              <a:rPr lang="en-US" sz="1600" dirty="0" smtClean="0"/>
              <a:t>All improvements were made without any changes to training program</a:t>
            </a:r>
            <a:endParaRPr lang="en-US" sz="1600" dirty="0"/>
          </a:p>
        </p:txBody>
      </p:sp>
      <p:pic>
        <p:nvPicPr>
          <p:cNvPr id="6" name="Picture 5"/>
          <p:cNvPicPr>
            <a:picLocks noChangeAspect="1"/>
          </p:cNvPicPr>
          <p:nvPr/>
        </p:nvPicPr>
        <p:blipFill>
          <a:blip r:embed="rId2"/>
          <a:stretch>
            <a:fillRect/>
          </a:stretch>
        </p:blipFill>
        <p:spPr>
          <a:xfrm>
            <a:off x="3836745" y="3962400"/>
            <a:ext cx="2156310" cy="2156310"/>
          </a:xfrm>
          <a:prstGeom prst="rect">
            <a:avLst/>
          </a:prstGeom>
        </p:spPr>
      </p:pic>
      <p:sp>
        <p:nvSpPr>
          <p:cNvPr id="7" name="Footer Placeholder 10"/>
          <p:cNvSpPr txBox="1">
            <a:spLocks/>
          </p:cNvSpPr>
          <p:nvPr/>
        </p:nvSpPr>
        <p:spPr>
          <a:xfrm>
            <a:off x="1143000" y="228600"/>
            <a:ext cx="2895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dirty="0">
                <a:latin typeface="Graphik Light" panose="020B0403030202060203" pitchFamily="34" charset="0"/>
              </a:rPr>
              <a:t>SLEEP </a:t>
            </a:r>
            <a:r>
              <a:rPr lang="en-US" sz="1400" dirty="0" smtClean="0">
                <a:latin typeface="Graphik Light" panose="020B0403030202060203" pitchFamily="34" charset="0"/>
              </a:rPr>
              <a:t>DEFICIENCY</a:t>
            </a:r>
            <a:endParaRPr lang="en-US" sz="1400" dirty="0">
              <a:latin typeface="Graphik Light" panose="020B0403030202060203" pitchFamily="34" charset="0"/>
            </a:endParaRPr>
          </a:p>
        </p:txBody>
      </p:sp>
    </p:spTree>
    <p:extLst>
      <p:ext uri="{BB962C8B-B14F-4D97-AF65-F5344CB8AC3E}">
        <p14:creationId xmlns:p14="http://schemas.microsoft.com/office/powerpoint/2010/main" val="2624900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METABOLISM</a:t>
            </a:r>
            <a:endParaRPr lang="en-US" dirty="0"/>
          </a:p>
        </p:txBody>
      </p:sp>
      <p:sp>
        <p:nvSpPr>
          <p:cNvPr id="3" name="Content Placeholder 2"/>
          <p:cNvSpPr>
            <a:spLocks noGrp="1"/>
          </p:cNvSpPr>
          <p:nvPr>
            <p:ph idx="1"/>
          </p:nvPr>
        </p:nvSpPr>
        <p:spPr/>
        <p:txBody>
          <a:bodyPr/>
          <a:lstStyle/>
          <a:p>
            <a:r>
              <a:rPr lang="en-US" smtClean="0"/>
              <a:t>Sleep deficiency drains the brain of glucose</a:t>
            </a:r>
          </a:p>
          <a:p>
            <a:pPr lvl="1"/>
            <a:r>
              <a:rPr lang="en-US" smtClean="0"/>
              <a:t>Causes us to desire eating more sweet and/or salty foods</a:t>
            </a:r>
          </a:p>
          <a:p>
            <a:r>
              <a:rPr lang="en-US" smtClean="0"/>
              <a:t>Sleep also helps maintain a healthy balance of your satiation hormones (ghrelin and leptin)</a:t>
            </a:r>
          </a:p>
          <a:p>
            <a:pPr lvl="1"/>
            <a:r>
              <a:rPr lang="en-US" smtClean="0"/>
              <a:t>You’ll feel hungrier when sleep-deficient compared </a:t>
            </a:r>
            <a:br>
              <a:rPr lang="en-US" smtClean="0"/>
            </a:br>
            <a:r>
              <a:rPr lang="en-US" smtClean="0"/>
              <a:t>to being well-rested</a:t>
            </a:r>
            <a:endParaRPr lang="en-US" dirty="0"/>
          </a:p>
        </p:txBody>
      </p:sp>
      <p:sp>
        <p:nvSpPr>
          <p:cNvPr id="6" name="Rectangle 5"/>
          <p:cNvSpPr/>
          <p:nvPr/>
        </p:nvSpPr>
        <p:spPr>
          <a:xfrm>
            <a:off x="1371600" y="3938982"/>
            <a:ext cx="7315200" cy="923330"/>
          </a:xfrm>
          <a:prstGeom prst="rect">
            <a:avLst/>
          </a:prstGeom>
        </p:spPr>
        <p:txBody>
          <a:bodyPr wrap="square">
            <a:spAutoFit/>
          </a:bodyPr>
          <a:lstStyle/>
          <a:p>
            <a:pPr algn="ctr">
              <a:spcBef>
                <a:spcPts val="2400"/>
              </a:spcBef>
            </a:pPr>
            <a:r>
              <a:rPr lang="en-US" i="1" dirty="0">
                <a:solidFill>
                  <a:srgbClr val="41464B"/>
                </a:solidFill>
                <a:latin typeface="Graphik Medium" panose="020B0603030202060203" pitchFamily="34" charset="0"/>
                <a:cs typeface="Arial"/>
              </a:rPr>
              <a:t>Several large studies have suggested that the increasing </a:t>
            </a:r>
            <a:r>
              <a:rPr lang="en-US" i="1" dirty="0" smtClean="0">
                <a:solidFill>
                  <a:srgbClr val="41464B"/>
                </a:solidFill>
                <a:latin typeface="Graphik Medium" panose="020B0603030202060203" pitchFamily="34" charset="0"/>
                <a:cs typeface="Arial"/>
              </a:rPr>
              <a:t>obesity</a:t>
            </a:r>
            <a:br>
              <a:rPr lang="en-US" i="1" dirty="0" smtClean="0">
                <a:solidFill>
                  <a:srgbClr val="41464B"/>
                </a:solidFill>
                <a:latin typeface="Graphik Medium" panose="020B0603030202060203" pitchFamily="34" charset="0"/>
                <a:cs typeface="Arial"/>
              </a:rPr>
            </a:br>
            <a:r>
              <a:rPr lang="en-US" i="1" dirty="0" smtClean="0">
                <a:solidFill>
                  <a:srgbClr val="41464B"/>
                </a:solidFill>
                <a:latin typeface="Graphik Medium" panose="020B0603030202060203" pitchFamily="34" charset="0"/>
                <a:cs typeface="Arial"/>
              </a:rPr>
              <a:t> </a:t>
            </a:r>
            <a:r>
              <a:rPr lang="en-US" i="1" dirty="0">
                <a:solidFill>
                  <a:srgbClr val="41464B"/>
                </a:solidFill>
                <a:latin typeface="Graphik Medium" panose="020B0603030202060203" pitchFamily="34" charset="0"/>
                <a:cs typeface="Arial"/>
              </a:rPr>
              <a:t>problem in the United States may be linked to </a:t>
            </a:r>
            <a:r>
              <a:rPr lang="en-US" i="1" dirty="0" smtClean="0">
                <a:solidFill>
                  <a:srgbClr val="41464B"/>
                </a:solidFill>
                <a:latin typeface="Graphik Medium" panose="020B0603030202060203" pitchFamily="34" charset="0"/>
                <a:cs typeface="Arial"/>
              </a:rPr>
              <a:t>decreased </a:t>
            </a:r>
            <a:br>
              <a:rPr lang="en-US" i="1" dirty="0" smtClean="0">
                <a:solidFill>
                  <a:srgbClr val="41464B"/>
                </a:solidFill>
                <a:latin typeface="Graphik Medium" panose="020B0603030202060203" pitchFamily="34" charset="0"/>
                <a:cs typeface="Arial"/>
              </a:rPr>
            </a:br>
            <a:r>
              <a:rPr lang="en-US" i="1" dirty="0" smtClean="0">
                <a:solidFill>
                  <a:srgbClr val="41464B"/>
                </a:solidFill>
                <a:latin typeface="Graphik Medium" panose="020B0603030202060203" pitchFamily="34" charset="0"/>
                <a:cs typeface="Arial"/>
              </a:rPr>
              <a:t>average </a:t>
            </a:r>
            <a:r>
              <a:rPr lang="en-US" i="1" dirty="0">
                <a:solidFill>
                  <a:srgbClr val="41464B"/>
                </a:solidFill>
                <a:latin typeface="Graphik Medium" panose="020B0603030202060203" pitchFamily="34" charset="0"/>
                <a:cs typeface="Arial"/>
              </a:rPr>
              <a:t>of hours people are sleeping as one of </a:t>
            </a:r>
            <a:r>
              <a:rPr lang="en-US" i="1" dirty="0" smtClean="0">
                <a:solidFill>
                  <a:srgbClr val="41464B"/>
                </a:solidFill>
                <a:latin typeface="Graphik Medium" panose="020B0603030202060203" pitchFamily="34" charset="0"/>
                <a:cs typeface="Arial"/>
              </a:rPr>
              <a:t>the </a:t>
            </a:r>
            <a:r>
              <a:rPr lang="en-US" i="1" dirty="0">
                <a:solidFill>
                  <a:srgbClr val="41464B"/>
                </a:solidFill>
                <a:latin typeface="Graphik Medium" panose="020B0603030202060203" pitchFamily="34" charset="0"/>
                <a:cs typeface="Arial"/>
              </a:rPr>
              <a:t>causes</a:t>
            </a:r>
          </a:p>
        </p:txBody>
      </p:sp>
      <p:sp>
        <p:nvSpPr>
          <p:cNvPr id="7" name="Footer Placeholder 10"/>
          <p:cNvSpPr txBox="1">
            <a:spLocks/>
          </p:cNvSpPr>
          <p:nvPr/>
        </p:nvSpPr>
        <p:spPr>
          <a:xfrm>
            <a:off x="1143000" y="228600"/>
            <a:ext cx="2895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dirty="0">
                <a:latin typeface="Graphik Light" panose="020B0403030202060203" pitchFamily="34" charset="0"/>
              </a:rPr>
              <a:t>SLEEP </a:t>
            </a:r>
            <a:r>
              <a:rPr lang="en-US" sz="1400" dirty="0" smtClean="0">
                <a:latin typeface="Graphik Light" panose="020B0403030202060203" pitchFamily="34" charset="0"/>
              </a:rPr>
              <a:t>DEFICIENCY</a:t>
            </a:r>
            <a:endParaRPr lang="en-US" sz="1400" dirty="0">
              <a:latin typeface="Graphik Light" panose="020B0403030202060203" pitchFamily="34" charset="0"/>
            </a:endParaRPr>
          </a:p>
        </p:txBody>
      </p:sp>
    </p:spTree>
    <p:extLst>
      <p:ext uri="{BB962C8B-B14F-4D97-AF65-F5344CB8AC3E}">
        <p14:creationId xmlns:p14="http://schemas.microsoft.com/office/powerpoint/2010/main" val="23034739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METABOLISM (cont.)</a:t>
            </a:r>
            <a:endParaRPr lang="en-US" dirty="0"/>
          </a:p>
        </p:txBody>
      </p:sp>
      <p:sp>
        <p:nvSpPr>
          <p:cNvPr id="3" name="Content Placeholder 2"/>
          <p:cNvSpPr>
            <a:spLocks noGrp="1"/>
          </p:cNvSpPr>
          <p:nvPr>
            <p:ph idx="1"/>
          </p:nvPr>
        </p:nvSpPr>
        <p:spPr/>
        <p:txBody>
          <a:bodyPr/>
          <a:lstStyle/>
          <a:p>
            <a:pPr marL="0" indent="0">
              <a:buNone/>
            </a:pPr>
            <a:r>
              <a:rPr lang="en-US" dirty="0" smtClean="0"/>
              <a:t>A study was done on overweight people</a:t>
            </a:r>
          </a:p>
          <a:p>
            <a:pPr marL="228600" lvl="1">
              <a:spcBef>
                <a:spcPts val="1200"/>
              </a:spcBef>
              <a:buFont typeface="Arial" panose="020B0604020202020204" pitchFamily="34" charset="0"/>
              <a:buChar char="•"/>
            </a:pPr>
            <a:r>
              <a:rPr lang="en-US" dirty="0" smtClean="0"/>
              <a:t>As a behavior change, they extended the the subjects time in bed to 8.5 hours (~extra 1.6 hours)</a:t>
            </a:r>
            <a:endParaRPr lang="en-US" sz="1600" dirty="0" smtClean="0"/>
          </a:p>
          <a:p>
            <a:pPr marL="685800" lvl="2">
              <a:spcBef>
                <a:spcPts val="1200"/>
              </a:spcBef>
              <a:buFont typeface="Graphik Light" panose="020B0403030202060203" pitchFamily="34" charset="0"/>
              <a:buChar char="–"/>
            </a:pPr>
            <a:r>
              <a:rPr lang="en-US" dirty="0" smtClean="0"/>
              <a:t>Results</a:t>
            </a:r>
          </a:p>
          <a:p>
            <a:pPr marL="1051560" lvl="3" indent="-137160">
              <a:buFont typeface="Arial" panose="020B0604020202020204" pitchFamily="34" charset="0"/>
              <a:buChar char="•"/>
            </a:pPr>
            <a:r>
              <a:rPr lang="en-US" dirty="0" smtClean="0"/>
              <a:t>Less sleepy and more vigorous</a:t>
            </a:r>
          </a:p>
          <a:p>
            <a:pPr marL="1051560" lvl="3" indent="-137160">
              <a:buFont typeface="Arial" panose="020B0604020202020204" pitchFamily="34" charset="0"/>
              <a:buChar char="•"/>
            </a:pPr>
            <a:r>
              <a:rPr lang="en-US" dirty="0" smtClean="0"/>
              <a:t>14% decrease in overall appetite</a:t>
            </a:r>
          </a:p>
          <a:p>
            <a:pPr marL="1051560" lvl="3" indent="-137160">
              <a:buFont typeface="Arial" panose="020B0604020202020204" pitchFamily="34" charset="0"/>
              <a:buChar char="•"/>
            </a:pPr>
            <a:r>
              <a:rPr lang="en-US" i="1" dirty="0" smtClean="0">
                <a:solidFill>
                  <a:srgbClr val="41464B"/>
                </a:solidFill>
                <a:latin typeface="Graphik Medium" panose="020B0603030202060203" pitchFamily="34" charset="0"/>
              </a:rPr>
              <a:t>62% decrease in desire for sweet and salty foods</a:t>
            </a:r>
            <a:endParaRPr lang="en-US" i="1" dirty="0">
              <a:solidFill>
                <a:srgbClr val="41464B"/>
              </a:solidFill>
              <a:latin typeface="Graphik Medium" panose="020B0603030202060203" pitchFamily="34" charset="0"/>
            </a:endParaRPr>
          </a:p>
        </p:txBody>
      </p:sp>
      <p:pic>
        <p:nvPicPr>
          <p:cNvPr id="5" name="Picture 4"/>
          <p:cNvPicPr>
            <a:picLocks noChangeAspect="1"/>
          </p:cNvPicPr>
          <p:nvPr/>
        </p:nvPicPr>
        <p:blipFill rotWithShape="1">
          <a:blip r:embed="rId2"/>
          <a:srcRect l="5379" r="32042"/>
          <a:stretch/>
        </p:blipFill>
        <p:spPr>
          <a:xfrm>
            <a:off x="3544945" y="4191000"/>
            <a:ext cx="2054111" cy="2057400"/>
          </a:xfrm>
          <a:prstGeom prst="ellipse">
            <a:avLst/>
          </a:prstGeom>
        </p:spPr>
      </p:pic>
      <p:sp>
        <p:nvSpPr>
          <p:cNvPr id="6" name="Footer Placeholder 10"/>
          <p:cNvSpPr txBox="1">
            <a:spLocks/>
          </p:cNvSpPr>
          <p:nvPr/>
        </p:nvSpPr>
        <p:spPr>
          <a:xfrm>
            <a:off x="1143000" y="228600"/>
            <a:ext cx="2895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dirty="0">
                <a:latin typeface="Graphik Light" panose="020B0403030202060203" pitchFamily="34" charset="0"/>
              </a:rPr>
              <a:t>SLEEP </a:t>
            </a:r>
            <a:r>
              <a:rPr lang="en-US" sz="1400" dirty="0" smtClean="0">
                <a:latin typeface="Graphik Light" panose="020B0403030202060203" pitchFamily="34" charset="0"/>
              </a:rPr>
              <a:t>DEFICIENCY</a:t>
            </a:r>
            <a:endParaRPr lang="en-US" sz="1400" dirty="0">
              <a:latin typeface="Graphik Light" panose="020B0403030202060203" pitchFamily="34" charset="0"/>
            </a:endParaRPr>
          </a:p>
        </p:txBody>
      </p:sp>
    </p:spTree>
    <p:extLst>
      <p:ext uri="{BB962C8B-B14F-4D97-AF65-F5344CB8AC3E}">
        <p14:creationId xmlns:p14="http://schemas.microsoft.com/office/powerpoint/2010/main" val="41174324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METABOLISM (cont.)</a:t>
            </a:r>
            <a:endParaRPr lang="en-US" dirty="0"/>
          </a:p>
        </p:txBody>
      </p:sp>
      <p:sp>
        <p:nvSpPr>
          <p:cNvPr id="3" name="Content Placeholder 2"/>
          <p:cNvSpPr>
            <a:spLocks noGrp="1"/>
          </p:cNvSpPr>
          <p:nvPr>
            <p:ph idx="1"/>
          </p:nvPr>
        </p:nvSpPr>
        <p:spPr>
          <a:xfrm>
            <a:off x="1143000" y="1406525"/>
            <a:ext cx="7543800" cy="2708275"/>
          </a:xfrm>
        </p:spPr>
        <p:txBody>
          <a:bodyPr/>
          <a:lstStyle/>
          <a:p>
            <a:r>
              <a:rPr lang="en-US" dirty="0" smtClean="0"/>
              <a:t>A study was completed on food choices following a night of sleep deprivation</a:t>
            </a:r>
          </a:p>
          <a:p>
            <a:pPr lvl="1"/>
            <a:r>
              <a:rPr lang="en-US" dirty="0" smtClean="0"/>
              <a:t>On two separate occasions participants were asked to choose between a high calorie food item (potato chips) and a low calorie food item (apple)</a:t>
            </a:r>
          </a:p>
          <a:p>
            <a:pPr lvl="2"/>
            <a:r>
              <a:rPr lang="en-US" sz="1600" dirty="0" smtClean="0"/>
              <a:t>Following a night of total sleep deprivation, participants had a significant increase in the desire for the high calorie food item</a:t>
            </a:r>
          </a:p>
          <a:p>
            <a:pPr lvl="2"/>
            <a:r>
              <a:rPr lang="en-US" sz="1600" dirty="0" smtClean="0"/>
              <a:t>Sleep deprivation was linked to decrease brain activity and increased desire for the more “comfort” foods</a:t>
            </a:r>
            <a:endParaRPr lang="en-US" sz="1600" dirty="0"/>
          </a:p>
        </p:txBody>
      </p:sp>
      <p:grpSp>
        <p:nvGrpSpPr>
          <p:cNvPr id="6" name="Group 5"/>
          <p:cNvGrpSpPr/>
          <p:nvPr/>
        </p:nvGrpSpPr>
        <p:grpSpPr>
          <a:xfrm>
            <a:off x="2365668" y="4267200"/>
            <a:ext cx="5330532" cy="1657724"/>
            <a:chOff x="3168072" y="4567629"/>
            <a:chExt cx="5330532" cy="1657724"/>
          </a:xfrm>
        </p:grpSpPr>
        <p:pic>
          <p:nvPicPr>
            <p:cNvPr id="7" name="Picture 6"/>
            <p:cNvPicPr>
              <a:picLocks noChangeAspect="1"/>
            </p:cNvPicPr>
            <p:nvPr/>
          </p:nvPicPr>
          <p:blipFill>
            <a:blip r:embed="rId2"/>
            <a:stretch>
              <a:fillRect/>
            </a:stretch>
          </p:blipFill>
          <p:spPr>
            <a:xfrm>
              <a:off x="3168072" y="4567629"/>
              <a:ext cx="2213147" cy="1657724"/>
            </a:xfrm>
            <a:prstGeom prst="rect">
              <a:avLst/>
            </a:prstGeom>
          </p:spPr>
        </p:pic>
        <p:pic>
          <p:nvPicPr>
            <p:cNvPr id="8" name="Picture 7"/>
            <p:cNvPicPr>
              <a:picLocks noChangeAspect="1"/>
            </p:cNvPicPr>
            <p:nvPr/>
          </p:nvPicPr>
          <p:blipFill>
            <a:blip r:embed="rId3"/>
            <a:stretch>
              <a:fillRect/>
            </a:stretch>
          </p:blipFill>
          <p:spPr>
            <a:xfrm>
              <a:off x="5517698" y="4721251"/>
              <a:ext cx="2980906" cy="1351702"/>
            </a:xfrm>
            <a:prstGeom prst="rect">
              <a:avLst/>
            </a:prstGeom>
          </p:spPr>
        </p:pic>
      </p:grpSp>
      <p:sp>
        <p:nvSpPr>
          <p:cNvPr id="9" name="Footer Placeholder 10"/>
          <p:cNvSpPr txBox="1">
            <a:spLocks/>
          </p:cNvSpPr>
          <p:nvPr/>
        </p:nvSpPr>
        <p:spPr>
          <a:xfrm>
            <a:off x="1143000" y="228600"/>
            <a:ext cx="2895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dirty="0">
                <a:latin typeface="Graphik Light" panose="020B0403030202060203" pitchFamily="34" charset="0"/>
              </a:rPr>
              <a:t>SLEEP </a:t>
            </a:r>
            <a:r>
              <a:rPr lang="en-US" sz="1400" dirty="0" smtClean="0">
                <a:latin typeface="Graphik Light" panose="020B0403030202060203" pitchFamily="34" charset="0"/>
              </a:rPr>
              <a:t>DEFICIENCY</a:t>
            </a:r>
            <a:endParaRPr lang="en-US" sz="1400" dirty="0">
              <a:latin typeface="Graphik Light" panose="020B0403030202060203" pitchFamily="34" charset="0"/>
            </a:endParaRPr>
          </a:p>
        </p:txBody>
      </p:sp>
    </p:spTree>
    <p:extLst>
      <p:ext uri="{BB962C8B-B14F-4D97-AF65-F5344CB8AC3E}">
        <p14:creationId xmlns:p14="http://schemas.microsoft.com/office/powerpoint/2010/main" val="22513605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Consequences of sleepiness</a:t>
            </a:r>
            <a:endParaRPr lang="en-US" dirty="0"/>
          </a:p>
        </p:txBody>
      </p:sp>
      <p:sp>
        <p:nvSpPr>
          <p:cNvPr id="3" name="Content Placeholder 2"/>
          <p:cNvSpPr>
            <a:spLocks noGrp="1"/>
          </p:cNvSpPr>
          <p:nvPr>
            <p:ph idx="1"/>
          </p:nvPr>
        </p:nvSpPr>
        <p:spPr/>
        <p:txBody>
          <a:bodyPr/>
          <a:lstStyle/>
          <a:p>
            <a:r>
              <a:rPr lang="en-US" smtClean="0"/>
              <a:t>Motor vehicle crashes</a:t>
            </a:r>
          </a:p>
          <a:p>
            <a:r>
              <a:rPr lang="en-US" smtClean="0"/>
              <a:t>Work-related accidents</a:t>
            </a:r>
          </a:p>
          <a:p>
            <a:r>
              <a:rPr lang="en-US" smtClean="0"/>
              <a:t>Impaired school or work performance</a:t>
            </a:r>
          </a:p>
          <a:p>
            <a:r>
              <a:rPr lang="en-US" smtClean="0"/>
              <a:t>Social embarrassment</a:t>
            </a:r>
          </a:p>
          <a:p>
            <a:r>
              <a:rPr lang="en-US" smtClean="0"/>
              <a:t>Marital problems</a:t>
            </a:r>
          </a:p>
          <a:p>
            <a:r>
              <a:rPr lang="en-US" smtClean="0"/>
              <a:t>Memory and concentration difficulties</a:t>
            </a:r>
          </a:p>
          <a:p>
            <a:r>
              <a:rPr lang="en-US" smtClean="0"/>
              <a:t>Depression</a:t>
            </a:r>
          </a:p>
          <a:p>
            <a:r>
              <a:rPr lang="en-US" smtClean="0"/>
              <a:t>Impaired quality of life</a:t>
            </a:r>
            <a:endParaRPr lang="en-US" dirty="0"/>
          </a:p>
        </p:txBody>
      </p:sp>
      <p:sp>
        <p:nvSpPr>
          <p:cNvPr id="5" name="Footer Placeholder 10"/>
          <p:cNvSpPr txBox="1">
            <a:spLocks/>
          </p:cNvSpPr>
          <p:nvPr/>
        </p:nvSpPr>
        <p:spPr>
          <a:xfrm>
            <a:off x="1143000" y="228600"/>
            <a:ext cx="2895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dirty="0">
                <a:latin typeface="Graphik Light" panose="020B0403030202060203" pitchFamily="34" charset="0"/>
              </a:rPr>
              <a:t>SCIENCE</a:t>
            </a:r>
          </a:p>
        </p:txBody>
      </p:sp>
    </p:spTree>
    <p:extLst>
      <p:ext uri="{BB962C8B-B14F-4D97-AF65-F5344CB8AC3E}">
        <p14:creationId xmlns:p14="http://schemas.microsoft.com/office/powerpoint/2010/main" val="38964858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Sleep and Health</a:t>
            </a:r>
          </a:p>
        </p:txBody>
      </p:sp>
      <p:sp>
        <p:nvSpPr>
          <p:cNvPr id="3" name="Subtitle 2"/>
          <p:cNvSpPr>
            <a:spLocks noGrp="1"/>
          </p:cNvSpPr>
          <p:nvPr>
            <p:ph type="subTitle" idx="1"/>
          </p:nvPr>
        </p:nvSpPr>
        <p:spPr/>
        <p:txBody>
          <a:bodyPr/>
          <a:lstStyle/>
          <a:p>
            <a:r>
              <a:rPr lang="en-US" dirty="0">
                <a:solidFill>
                  <a:srgbClr val="FFFFFF"/>
                </a:solidFill>
              </a:rPr>
              <a:t>The importance of sleep and how to improve on it</a:t>
            </a:r>
          </a:p>
        </p:txBody>
      </p:sp>
    </p:spTree>
    <p:extLst>
      <p:ext uri="{BB962C8B-B14F-4D97-AF65-F5344CB8AC3E}">
        <p14:creationId xmlns:p14="http://schemas.microsoft.com/office/powerpoint/2010/main" val="310907671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543800" cy="908113"/>
          </a:xfrm>
        </p:spPr>
        <p:txBody>
          <a:bodyPr/>
          <a:lstStyle/>
          <a:p>
            <a:r>
              <a:rPr lang="en-US" smtClean="0"/>
              <a:t>APPLYING THE KNOWLEDGE</a:t>
            </a:r>
            <a:endParaRPr lang="en-US" dirty="0"/>
          </a:p>
        </p:txBody>
      </p:sp>
      <p:sp>
        <p:nvSpPr>
          <p:cNvPr id="3" name="Content Placeholder 2"/>
          <p:cNvSpPr>
            <a:spLocks noGrp="1"/>
          </p:cNvSpPr>
          <p:nvPr>
            <p:ph idx="4294967295"/>
          </p:nvPr>
        </p:nvSpPr>
        <p:spPr>
          <a:xfrm>
            <a:off x="1143000" y="2590800"/>
            <a:ext cx="3897313" cy="1447800"/>
          </a:xfrm>
        </p:spPr>
        <p:txBody>
          <a:bodyPr/>
          <a:lstStyle/>
          <a:p>
            <a:pPr marL="0" indent="0">
              <a:buNone/>
            </a:pPr>
            <a:r>
              <a:rPr lang="en-US" sz="4400" dirty="0">
                <a:latin typeface="Graphik Medium"/>
                <a:cs typeface="Graphik Medium"/>
              </a:rPr>
              <a:t>Fill out the handout</a:t>
            </a:r>
          </a:p>
        </p:txBody>
      </p:sp>
      <p:sp>
        <p:nvSpPr>
          <p:cNvPr id="7" name="Freeform 18"/>
          <p:cNvSpPr>
            <a:spLocks noEditPoints="1"/>
          </p:cNvSpPr>
          <p:nvPr/>
        </p:nvSpPr>
        <p:spPr bwMode="auto">
          <a:xfrm>
            <a:off x="4953000" y="1981200"/>
            <a:ext cx="2587625" cy="3527425"/>
          </a:xfrm>
          <a:custGeom>
            <a:avLst/>
            <a:gdLst>
              <a:gd name="T0" fmla="*/ 2164 w 16927"/>
              <a:gd name="T1" fmla="*/ 17154 h 23101"/>
              <a:gd name="T2" fmla="*/ 10586 w 16927"/>
              <a:gd name="T3" fmla="*/ 21628 h 23101"/>
              <a:gd name="T4" fmla="*/ 12586 w 16927"/>
              <a:gd name="T5" fmla="*/ 20086 h 23101"/>
              <a:gd name="T6" fmla="*/ 14873 w 16927"/>
              <a:gd name="T7" fmla="*/ 19402 h 23101"/>
              <a:gd name="T8" fmla="*/ 16530 w 16927"/>
              <a:gd name="T9" fmla="*/ 15085 h 23101"/>
              <a:gd name="T10" fmla="*/ 14060 w 16927"/>
              <a:gd name="T11" fmla="*/ 7850 h 23101"/>
              <a:gd name="T12" fmla="*/ 15338 w 16927"/>
              <a:gd name="T13" fmla="*/ 1169 h 23101"/>
              <a:gd name="T14" fmla="*/ 5974 w 16927"/>
              <a:gd name="T15" fmla="*/ 428 h 23101"/>
              <a:gd name="T16" fmla="*/ 1047 w 16927"/>
              <a:gd name="T17" fmla="*/ 11044 h 23101"/>
              <a:gd name="T18" fmla="*/ 7213 w 16927"/>
              <a:gd name="T19" fmla="*/ 15412 h 23101"/>
              <a:gd name="T20" fmla="*/ 8186 w 16927"/>
              <a:gd name="T21" fmla="*/ 16142 h 23101"/>
              <a:gd name="T22" fmla="*/ 1814 w 16927"/>
              <a:gd name="T23" fmla="*/ 9015 h 23101"/>
              <a:gd name="T24" fmla="*/ 3843 w 16927"/>
              <a:gd name="T25" fmla="*/ 549 h 23101"/>
              <a:gd name="T26" fmla="*/ 13106 w 16927"/>
              <a:gd name="T27" fmla="*/ 7630 h 23101"/>
              <a:gd name="T28" fmla="*/ 8240 w 16927"/>
              <a:gd name="T29" fmla="*/ 14705 h 23101"/>
              <a:gd name="T30" fmla="*/ 3683 w 16927"/>
              <a:gd name="T31" fmla="*/ 14726 h 23101"/>
              <a:gd name="T32" fmla="*/ 4211 w 16927"/>
              <a:gd name="T33" fmla="*/ 14884 h 23101"/>
              <a:gd name="T34" fmla="*/ 7759 w 16927"/>
              <a:gd name="T35" fmla="*/ 11581 h 23101"/>
              <a:gd name="T36" fmla="*/ 3956 w 16927"/>
              <a:gd name="T37" fmla="*/ 11276 h 23101"/>
              <a:gd name="T38" fmla="*/ 4646 w 16927"/>
              <a:gd name="T39" fmla="*/ 11943 h 23101"/>
              <a:gd name="T40" fmla="*/ 3924 w 16927"/>
              <a:gd name="T41" fmla="*/ 9199 h 23101"/>
              <a:gd name="T42" fmla="*/ 5684 w 16927"/>
              <a:gd name="T43" fmla="*/ 9566 h 23101"/>
              <a:gd name="T44" fmla="*/ 4645 w 16927"/>
              <a:gd name="T45" fmla="*/ 9317 h 23101"/>
              <a:gd name="T46" fmla="*/ 2458 w 16927"/>
              <a:gd name="T47" fmla="*/ 9430 h 23101"/>
              <a:gd name="T48" fmla="*/ 4805 w 16927"/>
              <a:gd name="T49" fmla="*/ 6597 h 23101"/>
              <a:gd name="T50" fmla="*/ 7399 w 16927"/>
              <a:gd name="T51" fmla="*/ 6459 h 23101"/>
              <a:gd name="T52" fmla="*/ 4568 w 16927"/>
              <a:gd name="T53" fmla="*/ 6015 h 23101"/>
              <a:gd name="T54" fmla="*/ 3197 w 16927"/>
              <a:gd name="T55" fmla="*/ 6685 h 23101"/>
              <a:gd name="T56" fmla="*/ 7450 w 16927"/>
              <a:gd name="T57" fmla="*/ 3697 h 23101"/>
              <a:gd name="T58" fmla="*/ 8011 w 16927"/>
              <a:gd name="T59" fmla="*/ 3667 h 23101"/>
              <a:gd name="T60" fmla="*/ 4487 w 16927"/>
              <a:gd name="T61" fmla="*/ 3470 h 23101"/>
              <a:gd name="T62" fmla="*/ 9771 w 16927"/>
              <a:gd name="T63" fmla="*/ 9801 h 23101"/>
              <a:gd name="T64" fmla="*/ 9857 w 16927"/>
              <a:gd name="T65" fmla="*/ 10121 h 23101"/>
              <a:gd name="T66" fmla="*/ 12173 w 16927"/>
              <a:gd name="T67" fmla="*/ 6750 h 23101"/>
              <a:gd name="T68" fmla="*/ 12173 w 16927"/>
              <a:gd name="T69" fmla="*/ 6750 h 23101"/>
              <a:gd name="T70" fmla="*/ 11093 w 16927"/>
              <a:gd name="T71" fmla="*/ 6606 h 23101"/>
              <a:gd name="T72" fmla="*/ 11556 w 16927"/>
              <a:gd name="T73" fmla="*/ 2662 h 23101"/>
              <a:gd name="T74" fmla="*/ 927 w 16927"/>
              <a:gd name="T75" fmla="*/ 16428 h 23101"/>
              <a:gd name="T76" fmla="*/ 8785 w 16927"/>
              <a:gd name="T77" fmla="*/ 17091 h 23101"/>
              <a:gd name="T78" fmla="*/ 11683 w 16927"/>
              <a:gd name="T79" fmla="*/ 13984 h 23101"/>
              <a:gd name="T80" fmla="*/ 14258 w 16927"/>
              <a:gd name="T81" fmla="*/ 2717 h 23101"/>
              <a:gd name="T82" fmla="*/ 9679 w 16927"/>
              <a:gd name="T83" fmla="*/ 14781 h 23101"/>
              <a:gd name="T84" fmla="*/ 9679 w 16927"/>
              <a:gd name="T85" fmla="*/ 14781 h 23101"/>
              <a:gd name="T86" fmla="*/ 13675 w 16927"/>
              <a:gd name="T87" fmla="*/ 16549 h 23101"/>
              <a:gd name="T88" fmla="*/ 9325 w 16927"/>
              <a:gd name="T89" fmla="*/ 14907 h 23101"/>
              <a:gd name="T90" fmla="*/ 9005 w 16927"/>
              <a:gd name="T91" fmla="*/ 16719 h 23101"/>
              <a:gd name="T92" fmla="*/ 16436 w 16927"/>
              <a:gd name="T93" fmla="*/ 15480 h 23101"/>
              <a:gd name="T94" fmla="*/ 16126 w 16927"/>
              <a:gd name="T95" fmla="*/ 15668 h 23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927" h="23101">
                <a:moveTo>
                  <a:pt x="0" y="16148"/>
                </a:moveTo>
                <a:cubicBezTo>
                  <a:pt x="194" y="16262"/>
                  <a:pt x="268" y="16236"/>
                  <a:pt x="461" y="16329"/>
                </a:cubicBezTo>
                <a:cubicBezTo>
                  <a:pt x="588" y="16819"/>
                  <a:pt x="318" y="17005"/>
                  <a:pt x="1039" y="17026"/>
                </a:cubicBezTo>
                <a:cubicBezTo>
                  <a:pt x="1354" y="17036"/>
                  <a:pt x="1819" y="17095"/>
                  <a:pt x="2164" y="17154"/>
                </a:cubicBezTo>
                <a:lnTo>
                  <a:pt x="7852" y="17570"/>
                </a:lnTo>
                <a:cubicBezTo>
                  <a:pt x="9671" y="17662"/>
                  <a:pt x="8697" y="17487"/>
                  <a:pt x="9285" y="18503"/>
                </a:cubicBezTo>
                <a:cubicBezTo>
                  <a:pt x="9588" y="19026"/>
                  <a:pt x="10620" y="19647"/>
                  <a:pt x="10971" y="20260"/>
                </a:cubicBezTo>
                <a:cubicBezTo>
                  <a:pt x="10528" y="20796"/>
                  <a:pt x="10403" y="20219"/>
                  <a:pt x="10586" y="21628"/>
                </a:cubicBezTo>
                <a:cubicBezTo>
                  <a:pt x="10628" y="21954"/>
                  <a:pt x="10645" y="22550"/>
                  <a:pt x="10820" y="22865"/>
                </a:cubicBezTo>
                <a:cubicBezTo>
                  <a:pt x="10952" y="23101"/>
                  <a:pt x="10860" y="23053"/>
                  <a:pt x="11140" y="23063"/>
                </a:cubicBezTo>
                <a:cubicBezTo>
                  <a:pt x="11385" y="22714"/>
                  <a:pt x="10949" y="21371"/>
                  <a:pt x="10905" y="20850"/>
                </a:cubicBezTo>
                <a:lnTo>
                  <a:pt x="12586" y="20086"/>
                </a:lnTo>
                <a:cubicBezTo>
                  <a:pt x="12892" y="19972"/>
                  <a:pt x="14231" y="19618"/>
                  <a:pt x="14546" y="19584"/>
                </a:cubicBezTo>
                <a:lnTo>
                  <a:pt x="16006" y="21734"/>
                </a:lnTo>
                <a:cubicBezTo>
                  <a:pt x="16187" y="21919"/>
                  <a:pt x="16055" y="21894"/>
                  <a:pt x="16345" y="21851"/>
                </a:cubicBezTo>
                <a:cubicBezTo>
                  <a:pt x="16402" y="21524"/>
                  <a:pt x="15113" y="19822"/>
                  <a:pt x="14873" y="19402"/>
                </a:cubicBezTo>
                <a:cubicBezTo>
                  <a:pt x="14449" y="18664"/>
                  <a:pt x="14457" y="19087"/>
                  <a:pt x="14229" y="19007"/>
                </a:cubicBezTo>
                <a:cubicBezTo>
                  <a:pt x="13967" y="18039"/>
                  <a:pt x="14864" y="17218"/>
                  <a:pt x="14049" y="16379"/>
                </a:cubicBezTo>
                <a:cubicBezTo>
                  <a:pt x="14604" y="16191"/>
                  <a:pt x="16539" y="16292"/>
                  <a:pt x="16808" y="15830"/>
                </a:cubicBezTo>
                <a:cubicBezTo>
                  <a:pt x="16927" y="15626"/>
                  <a:pt x="16792" y="15200"/>
                  <a:pt x="16530" y="15085"/>
                </a:cubicBezTo>
                <a:cubicBezTo>
                  <a:pt x="16315" y="14991"/>
                  <a:pt x="14750" y="14926"/>
                  <a:pt x="14382" y="14929"/>
                </a:cubicBezTo>
                <a:cubicBezTo>
                  <a:pt x="13298" y="14939"/>
                  <a:pt x="13279" y="15129"/>
                  <a:pt x="12549" y="14512"/>
                </a:cubicBezTo>
                <a:cubicBezTo>
                  <a:pt x="12541" y="13952"/>
                  <a:pt x="13058" y="11870"/>
                  <a:pt x="13224" y="11147"/>
                </a:cubicBezTo>
                <a:lnTo>
                  <a:pt x="14060" y="7850"/>
                </a:lnTo>
                <a:cubicBezTo>
                  <a:pt x="14190" y="7436"/>
                  <a:pt x="14393" y="6585"/>
                  <a:pt x="14463" y="6177"/>
                </a:cubicBezTo>
                <a:lnTo>
                  <a:pt x="15183" y="2778"/>
                </a:lnTo>
                <a:cubicBezTo>
                  <a:pt x="15249" y="2450"/>
                  <a:pt x="15260" y="2232"/>
                  <a:pt x="15331" y="1912"/>
                </a:cubicBezTo>
                <a:cubicBezTo>
                  <a:pt x="15417" y="1528"/>
                  <a:pt x="15632" y="1391"/>
                  <a:pt x="15338" y="1169"/>
                </a:cubicBezTo>
                <a:cubicBezTo>
                  <a:pt x="15095" y="979"/>
                  <a:pt x="14880" y="1210"/>
                  <a:pt x="14405" y="1154"/>
                </a:cubicBezTo>
                <a:cubicBezTo>
                  <a:pt x="14338" y="696"/>
                  <a:pt x="14512" y="489"/>
                  <a:pt x="14382" y="213"/>
                </a:cubicBezTo>
                <a:cubicBezTo>
                  <a:pt x="14030" y="51"/>
                  <a:pt x="14287" y="232"/>
                  <a:pt x="13892" y="236"/>
                </a:cubicBezTo>
                <a:cubicBezTo>
                  <a:pt x="11535" y="265"/>
                  <a:pt x="7914" y="833"/>
                  <a:pt x="5974" y="428"/>
                </a:cubicBezTo>
                <a:cubicBezTo>
                  <a:pt x="5401" y="308"/>
                  <a:pt x="3811" y="0"/>
                  <a:pt x="3258" y="75"/>
                </a:cubicBezTo>
                <a:cubicBezTo>
                  <a:pt x="3009" y="522"/>
                  <a:pt x="3085" y="515"/>
                  <a:pt x="3072" y="1098"/>
                </a:cubicBezTo>
                <a:cubicBezTo>
                  <a:pt x="3060" y="1662"/>
                  <a:pt x="2714" y="3705"/>
                  <a:pt x="2650" y="4272"/>
                </a:cubicBezTo>
                <a:cubicBezTo>
                  <a:pt x="2369" y="6769"/>
                  <a:pt x="1325" y="9188"/>
                  <a:pt x="1047" y="11044"/>
                </a:cubicBezTo>
                <a:cubicBezTo>
                  <a:pt x="905" y="11993"/>
                  <a:pt x="568" y="12851"/>
                  <a:pt x="395" y="14107"/>
                </a:cubicBezTo>
                <a:cubicBezTo>
                  <a:pt x="348" y="14449"/>
                  <a:pt x="212" y="14756"/>
                  <a:pt x="183" y="15036"/>
                </a:cubicBezTo>
                <a:lnTo>
                  <a:pt x="0" y="16148"/>
                </a:lnTo>
                <a:close/>
                <a:moveTo>
                  <a:pt x="7213" y="15412"/>
                </a:moveTo>
                <a:lnTo>
                  <a:pt x="7334" y="15520"/>
                </a:lnTo>
                <a:cubicBezTo>
                  <a:pt x="7405" y="15552"/>
                  <a:pt x="7579" y="15593"/>
                  <a:pt x="7647" y="15615"/>
                </a:cubicBezTo>
                <a:cubicBezTo>
                  <a:pt x="7839" y="15675"/>
                  <a:pt x="7975" y="15745"/>
                  <a:pt x="8099" y="15751"/>
                </a:cubicBezTo>
                <a:cubicBezTo>
                  <a:pt x="8127" y="15823"/>
                  <a:pt x="8139" y="15938"/>
                  <a:pt x="8186" y="16142"/>
                </a:cubicBezTo>
                <a:cubicBezTo>
                  <a:pt x="7426" y="16166"/>
                  <a:pt x="6671" y="16022"/>
                  <a:pt x="6016" y="16097"/>
                </a:cubicBezTo>
                <a:cubicBezTo>
                  <a:pt x="4901" y="16226"/>
                  <a:pt x="1238" y="16186"/>
                  <a:pt x="522" y="15764"/>
                </a:cubicBezTo>
                <a:cubicBezTo>
                  <a:pt x="422" y="14978"/>
                  <a:pt x="1348" y="10934"/>
                  <a:pt x="1594" y="9970"/>
                </a:cubicBezTo>
                <a:cubicBezTo>
                  <a:pt x="1680" y="9633"/>
                  <a:pt x="1727" y="9272"/>
                  <a:pt x="1814" y="9015"/>
                </a:cubicBezTo>
                <a:lnTo>
                  <a:pt x="2605" y="6432"/>
                </a:lnTo>
                <a:lnTo>
                  <a:pt x="3249" y="2476"/>
                </a:lnTo>
                <a:cubicBezTo>
                  <a:pt x="3355" y="1729"/>
                  <a:pt x="3279" y="1175"/>
                  <a:pt x="3557" y="578"/>
                </a:cubicBezTo>
                <a:lnTo>
                  <a:pt x="3843" y="549"/>
                </a:lnTo>
                <a:cubicBezTo>
                  <a:pt x="4056" y="521"/>
                  <a:pt x="6047" y="897"/>
                  <a:pt x="6357" y="943"/>
                </a:cubicBezTo>
                <a:cubicBezTo>
                  <a:pt x="8594" y="1277"/>
                  <a:pt x="13181" y="370"/>
                  <a:pt x="14067" y="602"/>
                </a:cubicBezTo>
                <a:cubicBezTo>
                  <a:pt x="14067" y="1730"/>
                  <a:pt x="13847" y="4753"/>
                  <a:pt x="13531" y="6055"/>
                </a:cubicBezTo>
                <a:cubicBezTo>
                  <a:pt x="13384" y="6659"/>
                  <a:pt x="13261" y="7056"/>
                  <a:pt x="13106" y="7630"/>
                </a:cubicBezTo>
                <a:lnTo>
                  <a:pt x="11959" y="11566"/>
                </a:lnTo>
                <a:cubicBezTo>
                  <a:pt x="11806" y="12033"/>
                  <a:pt x="11470" y="13739"/>
                  <a:pt x="11291" y="13864"/>
                </a:cubicBezTo>
                <a:cubicBezTo>
                  <a:pt x="11110" y="13991"/>
                  <a:pt x="9187" y="13902"/>
                  <a:pt x="9044" y="13864"/>
                </a:cubicBezTo>
                <a:cubicBezTo>
                  <a:pt x="7825" y="13536"/>
                  <a:pt x="8212" y="14319"/>
                  <a:pt x="8240" y="14705"/>
                </a:cubicBezTo>
                <a:cubicBezTo>
                  <a:pt x="8029" y="14733"/>
                  <a:pt x="6157" y="14823"/>
                  <a:pt x="6068" y="14799"/>
                </a:cubicBezTo>
                <a:cubicBezTo>
                  <a:pt x="5766" y="14716"/>
                  <a:pt x="5976" y="14635"/>
                  <a:pt x="5625" y="14662"/>
                </a:cubicBezTo>
                <a:cubicBezTo>
                  <a:pt x="5189" y="14694"/>
                  <a:pt x="5013" y="15201"/>
                  <a:pt x="4506" y="14542"/>
                </a:cubicBezTo>
                <a:cubicBezTo>
                  <a:pt x="4080" y="14501"/>
                  <a:pt x="3999" y="14618"/>
                  <a:pt x="3683" y="14726"/>
                </a:cubicBezTo>
                <a:cubicBezTo>
                  <a:pt x="3567" y="14458"/>
                  <a:pt x="3634" y="14131"/>
                  <a:pt x="3178" y="14280"/>
                </a:cubicBezTo>
                <a:cubicBezTo>
                  <a:pt x="3076" y="14314"/>
                  <a:pt x="2405" y="14535"/>
                  <a:pt x="2400" y="14539"/>
                </a:cubicBezTo>
                <a:cubicBezTo>
                  <a:pt x="2464" y="15067"/>
                  <a:pt x="3045" y="14717"/>
                  <a:pt x="3253" y="14651"/>
                </a:cubicBezTo>
                <a:cubicBezTo>
                  <a:pt x="3695" y="15412"/>
                  <a:pt x="3442" y="15191"/>
                  <a:pt x="4211" y="14884"/>
                </a:cubicBezTo>
                <a:cubicBezTo>
                  <a:pt x="4624" y="15150"/>
                  <a:pt x="4493" y="15389"/>
                  <a:pt x="5222" y="15142"/>
                </a:cubicBezTo>
                <a:cubicBezTo>
                  <a:pt x="5638" y="15001"/>
                  <a:pt x="5833" y="15169"/>
                  <a:pt x="6349" y="15185"/>
                </a:cubicBezTo>
                <a:cubicBezTo>
                  <a:pt x="7094" y="15207"/>
                  <a:pt x="6927" y="15286"/>
                  <a:pt x="7213" y="15412"/>
                </a:cubicBezTo>
                <a:close/>
                <a:moveTo>
                  <a:pt x="7759" y="11581"/>
                </a:moveTo>
                <a:cubicBezTo>
                  <a:pt x="7613" y="11228"/>
                  <a:pt x="7485" y="11269"/>
                  <a:pt x="7071" y="11417"/>
                </a:cubicBezTo>
                <a:cubicBezTo>
                  <a:pt x="6518" y="11615"/>
                  <a:pt x="6819" y="11581"/>
                  <a:pt x="6364" y="11367"/>
                </a:cubicBezTo>
                <a:cubicBezTo>
                  <a:pt x="5747" y="11078"/>
                  <a:pt x="5304" y="11508"/>
                  <a:pt x="4718" y="11626"/>
                </a:cubicBezTo>
                <a:cubicBezTo>
                  <a:pt x="4465" y="11345"/>
                  <a:pt x="4607" y="11198"/>
                  <a:pt x="3956" y="11276"/>
                </a:cubicBezTo>
                <a:cubicBezTo>
                  <a:pt x="3528" y="11327"/>
                  <a:pt x="3355" y="11484"/>
                  <a:pt x="3042" y="11560"/>
                </a:cubicBezTo>
                <a:cubicBezTo>
                  <a:pt x="2820" y="11341"/>
                  <a:pt x="2959" y="11336"/>
                  <a:pt x="2646" y="11267"/>
                </a:cubicBezTo>
                <a:cubicBezTo>
                  <a:pt x="2358" y="11473"/>
                  <a:pt x="2094" y="12280"/>
                  <a:pt x="3260" y="11777"/>
                </a:cubicBezTo>
                <a:cubicBezTo>
                  <a:pt x="4483" y="11249"/>
                  <a:pt x="4059" y="11914"/>
                  <a:pt x="4646" y="11943"/>
                </a:cubicBezTo>
                <a:cubicBezTo>
                  <a:pt x="5201" y="11970"/>
                  <a:pt x="5524" y="11349"/>
                  <a:pt x="6147" y="11665"/>
                </a:cubicBezTo>
                <a:cubicBezTo>
                  <a:pt x="6537" y="11863"/>
                  <a:pt x="6358" y="11911"/>
                  <a:pt x="6930" y="11764"/>
                </a:cubicBezTo>
                <a:cubicBezTo>
                  <a:pt x="7221" y="11689"/>
                  <a:pt x="7522" y="11677"/>
                  <a:pt x="7759" y="11581"/>
                </a:cubicBezTo>
                <a:close/>
                <a:moveTo>
                  <a:pt x="3924" y="9199"/>
                </a:moveTo>
                <a:cubicBezTo>
                  <a:pt x="4036" y="9294"/>
                  <a:pt x="3958" y="9237"/>
                  <a:pt x="4050" y="9346"/>
                </a:cubicBezTo>
                <a:cubicBezTo>
                  <a:pt x="4229" y="9558"/>
                  <a:pt x="4212" y="9643"/>
                  <a:pt x="4596" y="9587"/>
                </a:cubicBezTo>
                <a:cubicBezTo>
                  <a:pt x="4942" y="9536"/>
                  <a:pt x="5164" y="9403"/>
                  <a:pt x="5526" y="9359"/>
                </a:cubicBezTo>
                <a:lnTo>
                  <a:pt x="5684" y="9566"/>
                </a:lnTo>
                <a:cubicBezTo>
                  <a:pt x="5973" y="9855"/>
                  <a:pt x="6121" y="9666"/>
                  <a:pt x="6412" y="9564"/>
                </a:cubicBezTo>
                <a:cubicBezTo>
                  <a:pt x="6787" y="9433"/>
                  <a:pt x="7412" y="9569"/>
                  <a:pt x="7676" y="9400"/>
                </a:cubicBezTo>
                <a:cubicBezTo>
                  <a:pt x="7512" y="8935"/>
                  <a:pt x="6639" y="9247"/>
                  <a:pt x="6087" y="9337"/>
                </a:cubicBezTo>
                <a:cubicBezTo>
                  <a:pt x="5612" y="8940"/>
                  <a:pt x="5699" y="8965"/>
                  <a:pt x="4645" y="9317"/>
                </a:cubicBezTo>
                <a:cubicBezTo>
                  <a:pt x="3953" y="8823"/>
                  <a:pt x="4323" y="8685"/>
                  <a:pt x="3042" y="9159"/>
                </a:cubicBezTo>
                <a:cubicBezTo>
                  <a:pt x="2887" y="8964"/>
                  <a:pt x="2932" y="8545"/>
                  <a:pt x="2606" y="8712"/>
                </a:cubicBezTo>
                <a:cubicBezTo>
                  <a:pt x="2353" y="8842"/>
                  <a:pt x="2511" y="8636"/>
                  <a:pt x="2443" y="9059"/>
                </a:cubicBezTo>
                <a:cubicBezTo>
                  <a:pt x="2425" y="9175"/>
                  <a:pt x="2408" y="9350"/>
                  <a:pt x="2458" y="9430"/>
                </a:cubicBezTo>
                <a:cubicBezTo>
                  <a:pt x="2608" y="9667"/>
                  <a:pt x="2993" y="9505"/>
                  <a:pt x="3147" y="9429"/>
                </a:cubicBezTo>
                <a:cubicBezTo>
                  <a:pt x="3531" y="9238"/>
                  <a:pt x="3383" y="9197"/>
                  <a:pt x="3924" y="9199"/>
                </a:cubicBezTo>
                <a:close/>
                <a:moveTo>
                  <a:pt x="3197" y="6685"/>
                </a:moveTo>
                <a:cubicBezTo>
                  <a:pt x="3726" y="6880"/>
                  <a:pt x="4461" y="5923"/>
                  <a:pt x="4805" y="6597"/>
                </a:cubicBezTo>
                <a:cubicBezTo>
                  <a:pt x="4851" y="6686"/>
                  <a:pt x="4746" y="7107"/>
                  <a:pt x="5490" y="6723"/>
                </a:cubicBezTo>
                <a:cubicBezTo>
                  <a:pt x="5823" y="6551"/>
                  <a:pt x="5892" y="6400"/>
                  <a:pt x="6362" y="6350"/>
                </a:cubicBezTo>
                <a:cubicBezTo>
                  <a:pt x="6504" y="6724"/>
                  <a:pt x="6226" y="6492"/>
                  <a:pt x="6504" y="6809"/>
                </a:cubicBezTo>
                <a:cubicBezTo>
                  <a:pt x="7057" y="6791"/>
                  <a:pt x="6995" y="6633"/>
                  <a:pt x="7399" y="6459"/>
                </a:cubicBezTo>
                <a:cubicBezTo>
                  <a:pt x="7869" y="6257"/>
                  <a:pt x="8110" y="6538"/>
                  <a:pt x="8378" y="6355"/>
                </a:cubicBezTo>
                <a:cubicBezTo>
                  <a:pt x="8107" y="5721"/>
                  <a:pt x="7333" y="6273"/>
                  <a:pt x="6889" y="6368"/>
                </a:cubicBezTo>
                <a:cubicBezTo>
                  <a:pt x="6237" y="5619"/>
                  <a:pt x="6093" y="6280"/>
                  <a:pt x="5286" y="6454"/>
                </a:cubicBezTo>
                <a:cubicBezTo>
                  <a:pt x="5065" y="6195"/>
                  <a:pt x="5070" y="5985"/>
                  <a:pt x="4568" y="6015"/>
                </a:cubicBezTo>
                <a:cubicBezTo>
                  <a:pt x="4241" y="6034"/>
                  <a:pt x="4034" y="6198"/>
                  <a:pt x="3678" y="6275"/>
                </a:cubicBezTo>
                <a:cubicBezTo>
                  <a:pt x="3809" y="6005"/>
                  <a:pt x="3928" y="6007"/>
                  <a:pt x="3763" y="5697"/>
                </a:cubicBezTo>
                <a:cubicBezTo>
                  <a:pt x="3335" y="5739"/>
                  <a:pt x="3505" y="5770"/>
                  <a:pt x="3361" y="6119"/>
                </a:cubicBezTo>
                <a:cubicBezTo>
                  <a:pt x="3253" y="6384"/>
                  <a:pt x="3134" y="6412"/>
                  <a:pt x="3197" y="6685"/>
                </a:cubicBezTo>
                <a:close/>
                <a:moveTo>
                  <a:pt x="3932" y="3873"/>
                </a:moveTo>
                <a:cubicBezTo>
                  <a:pt x="4697" y="3945"/>
                  <a:pt x="5058" y="3410"/>
                  <a:pt x="5728" y="3509"/>
                </a:cubicBezTo>
                <a:cubicBezTo>
                  <a:pt x="5664" y="3772"/>
                  <a:pt x="5512" y="3866"/>
                  <a:pt x="5687" y="4187"/>
                </a:cubicBezTo>
                <a:cubicBezTo>
                  <a:pt x="6124" y="4234"/>
                  <a:pt x="6557" y="3655"/>
                  <a:pt x="7450" y="3697"/>
                </a:cubicBezTo>
                <a:lnTo>
                  <a:pt x="7754" y="4117"/>
                </a:lnTo>
                <a:lnTo>
                  <a:pt x="8771" y="3770"/>
                </a:lnTo>
                <a:cubicBezTo>
                  <a:pt x="9206" y="3622"/>
                  <a:pt x="8940" y="3907"/>
                  <a:pt x="9085" y="3513"/>
                </a:cubicBezTo>
                <a:cubicBezTo>
                  <a:pt x="8622" y="3378"/>
                  <a:pt x="8444" y="3546"/>
                  <a:pt x="8011" y="3667"/>
                </a:cubicBezTo>
                <a:cubicBezTo>
                  <a:pt x="7601" y="3369"/>
                  <a:pt x="7753" y="3300"/>
                  <a:pt x="7068" y="3424"/>
                </a:cubicBezTo>
                <a:cubicBezTo>
                  <a:pt x="6695" y="3492"/>
                  <a:pt x="6411" y="3653"/>
                  <a:pt x="6057" y="3704"/>
                </a:cubicBezTo>
                <a:cubicBezTo>
                  <a:pt x="6077" y="3370"/>
                  <a:pt x="6113" y="3398"/>
                  <a:pt x="5998" y="3163"/>
                </a:cubicBezTo>
                <a:cubicBezTo>
                  <a:pt x="5400" y="3035"/>
                  <a:pt x="4995" y="3412"/>
                  <a:pt x="4487" y="3470"/>
                </a:cubicBezTo>
                <a:cubicBezTo>
                  <a:pt x="4599" y="3229"/>
                  <a:pt x="4668" y="3280"/>
                  <a:pt x="4678" y="3034"/>
                </a:cubicBezTo>
                <a:cubicBezTo>
                  <a:pt x="4270" y="2870"/>
                  <a:pt x="4318" y="2925"/>
                  <a:pt x="4155" y="3223"/>
                </a:cubicBezTo>
                <a:cubicBezTo>
                  <a:pt x="4047" y="3420"/>
                  <a:pt x="3941" y="3603"/>
                  <a:pt x="3932" y="3873"/>
                </a:cubicBezTo>
                <a:close/>
                <a:moveTo>
                  <a:pt x="9771" y="9801"/>
                </a:moveTo>
                <a:cubicBezTo>
                  <a:pt x="9558" y="10066"/>
                  <a:pt x="9009" y="10648"/>
                  <a:pt x="9041" y="11156"/>
                </a:cubicBezTo>
                <a:cubicBezTo>
                  <a:pt x="9076" y="11716"/>
                  <a:pt x="9659" y="12114"/>
                  <a:pt x="10218" y="11854"/>
                </a:cubicBezTo>
                <a:cubicBezTo>
                  <a:pt x="11218" y="11388"/>
                  <a:pt x="11610" y="9754"/>
                  <a:pt x="9771" y="9801"/>
                </a:cubicBezTo>
                <a:close/>
                <a:moveTo>
                  <a:pt x="9857" y="10121"/>
                </a:moveTo>
                <a:cubicBezTo>
                  <a:pt x="9588" y="10289"/>
                  <a:pt x="9364" y="10795"/>
                  <a:pt x="9356" y="11088"/>
                </a:cubicBezTo>
                <a:cubicBezTo>
                  <a:pt x="9341" y="11642"/>
                  <a:pt x="9875" y="11743"/>
                  <a:pt x="10224" y="11535"/>
                </a:cubicBezTo>
                <a:cubicBezTo>
                  <a:pt x="11295" y="10897"/>
                  <a:pt x="10487" y="9728"/>
                  <a:pt x="9857" y="10121"/>
                </a:cubicBezTo>
                <a:close/>
                <a:moveTo>
                  <a:pt x="12173" y="6750"/>
                </a:moveTo>
                <a:cubicBezTo>
                  <a:pt x="11976" y="6607"/>
                  <a:pt x="11856" y="6416"/>
                  <a:pt x="11558" y="6321"/>
                </a:cubicBezTo>
                <a:cubicBezTo>
                  <a:pt x="10124" y="5864"/>
                  <a:pt x="9042" y="7813"/>
                  <a:pt x="10382" y="8225"/>
                </a:cubicBezTo>
                <a:cubicBezTo>
                  <a:pt x="10756" y="8341"/>
                  <a:pt x="10974" y="8251"/>
                  <a:pt x="11270" y="8097"/>
                </a:cubicBezTo>
                <a:cubicBezTo>
                  <a:pt x="12026" y="7703"/>
                  <a:pt x="12180" y="7381"/>
                  <a:pt x="12173" y="6750"/>
                </a:cubicBezTo>
                <a:close/>
                <a:moveTo>
                  <a:pt x="11093" y="6606"/>
                </a:moveTo>
                <a:cubicBezTo>
                  <a:pt x="10825" y="6673"/>
                  <a:pt x="10351" y="6621"/>
                  <a:pt x="10135" y="7277"/>
                </a:cubicBezTo>
                <a:cubicBezTo>
                  <a:pt x="9944" y="7853"/>
                  <a:pt x="10448" y="8114"/>
                  <a:pt x="10903" y="7967"/>
                </a:cubicBezTo>
                <a:cubicBezTo>
                  <a:pt x="12227" y="7538"/>
                  <a:pt x="12057" y="6365"/>
                  <a:pt x="11093" y="6606"/>
                </a:cubicBezTo>
                <a:close/>
                <a:moveTo>
                  <a:pt x="11556" y="2662"/>
                </a:moveTo>
                <a:cubicBezTo>
                  <a:pt x="9428" y="3492"/>
                  <a:pt x="10778" y="4804"/>
                  <a:pt x="11868" y="4438"/>
                </a:cubicBezTo>
                <a:cubicBezTo>
                  <a:pt x="12548" y="4209"/>
                  <a:pt x="13698" y="2980"/>
                  <a:pt x="12537" y="2622"/>
                </a:cubicBezTo>
                <a:cubicBezTo>
                  <a:pt x="12125" y="2494"/>
                  <a:pt x="11912" y="2523"/>
                  <a:pt x="11556" y="2662"/>
                </a:cubicBezTo>
                <a:close/>
                <a:moveTo>
                  <a:pt x="12732" y="3046"/>
                </a:moveTo>
                <a:cubicBezTo>
                  <a:pt x="11786" y="2404"/>
                  <a:pt x="10435" y="3332"/>
                  <a:pt x="10823" y="3936"/>
                </a:cubicBezTo>
                <a:cubicBezTo>
                  <a:pt x="11330" y="4725"/>
                  <a:pt x="12739" y="3858"/>
                  <a:pt x="12732" y="3046"/>
                </a:cubicBezTo>
                <a:close/>
                <a:moveTo>
                  <a:pt x="927" y="16428"/>
                </a:moveTo>
                <a:cubicBezTo>
                  <a:pt x="1251" y="16914"/>
                  <a:pt x="4048" y="16940"/>
                  <a:pt x="4697" y="16981"/>
                </a:cubicBezTo>
                <a:cubicBezTo>
                  <a:pt x="5064" y="17004"/>
                  <a:pt x="5248" y="17080"/>
                  <a:pt x="5609" y="17106"/>
                </a:cubicBezTo>
                <a:lnTo>
                  <a:pt x="8894" y="17311"/>
                </a:lnTo>
                <a:cubicBezTo>
                  <a:pt x="8797" y="16995"/>
                  <a:pt x="8897" y="17277"/>
                  <a:pt x="8785" y="17091"/>
                </a:cubicBezTo>
                <a:cubicBezTo>
                  <a:pt x="8761" y="17051"/>
                  <a:pt x="8674" y="16930"/>
                  <a:pt x="8633" y="16872"/>
                </a:cubicBezTo>
                <a:cubicBezTo>
                  <a:pt x="8538" y="16738"/>
                  <a:pt x="8442" y="16588"/>
                  <a:pt x="8334" y="16453"/>
                </a:cubicBezTo>
                <a:lnTo>
                  <a:pt x="927" y="16428"/>
                </a:lnTo>
                <a:close/>
                <a:moveTo>
                  <a:pt x="11683" y="13984"/>
                </a:moveTo>
                <a:lnTo>
                  <a:pt x="12178" y="14324"/>
                </a:lnTo>
                <a:lnTo>
                  <a:pt x="14093" y="6490"/>
                </a:lnTo>
                <a:cubicBezTo>
                  <a:pt x="14273" y="5673"/>
                  <a:pt x="15079" y="2130"/>
                  <a:pt x="15015" y="1565"/>
                </a:cubicBezTo>
                <a:cubicBezTo>
                  <a:pt x="14048" y="1413"/>
                  <a:pt x="14333" y="1954"/>
                  <a:pt x="14258" y="2717"/>
                </a:cubicBezTo>
                <a:cubicBezTo>
                  <a:pt x="13923" y="6135"/>
                  <a:pt x="13786" y="6113"/>
                  <a:pt x="12929" y="9212"/>
                </a:cubicBezTo>
                <a:lnTo>
                  <a:pt x="12015" y="12281"/>
                </a:lnTo>
                <a:cubicBezTo>
                  <a:pt x="11924" y="12579"/>
                  <a:pt x="11687" y="13713"/>
                  <a:pt x="11683" y="13984"/>
                </a:cubicBezTo>
                <a:close/>
                <a:moveTo>
                  <a:pt x="9679" y="14781"/>
                </a:moveTo>
                <a:lnTo>
                  <a:pt x="12210" y="14880"/>
                </a:lnTo>
                <a:cubicBezTo>
                  <a:pt x="11805" y="14651"/>
                  <a:pt x="11815" y="14369"/>
                  <a:pt x="11119" y="14318"/>
                </a:cubicBezTo>
                <a:cubicBezTo>
                  <a:pt x="10713" y="14289"/>
                  <a:pt x="9967" y="14310"/>
                  <a:pt x="9483" y="14294"/>
                </a:cubicBezTo>
                <a:lnTo>
                  <a:pt x="9679" y="14781"/>
                </a:lnTo>
                <a:close/>
                <a:moveTo>
                  <a:pt x="11361" y="20189"/>
                </a:moveTo>
                <a:cubicBezTo>
                  <a:pt x="11762" y="20131"/>
                  <a:pt x="12200" y="19851"/>
                  <a:pt x="12582" y="19721"/>
                </a:cubicBezTo>
                <a:cubicBezTo>
                  <a:pt x="13070" y="19554"/>
                  <a:pt x="13516" y="19462"/>
                  <a:pt x="13964" y="19318"/>
                </a:cubicBezTo>
                <a:cubicBezTo>
                  <a:pt x="13689" y="17545"/>
                  <a:pt x="14381" y="17138"/>
                  <a:pt x="13675" y="16549"/>
                </a:cubicBezTo>
                <a:cubicBezTo>
                  <a:pt x="13248" y="16193"/>
                  <a:pt x="11732" y="16280"/>
                  <a:pt x="11361" y="16246"/>
                </a:cubicBezTo>
                <a:cubicBezTo>
                  <a:pt x="11163" y="16545"/>
                  <a:pt x="11221" y="16834"/>
                  <a:pt x="10482" y="16587"/>
                </a:cubicBezTo>
                <a:cubicBezTo>
                  <a:pt x="10068" y="16449"/>
                  <a:pt x="9774" y="15933"/>
                  <a:pt x="9556" y="15653"/>
                </a:cubicBezTo>
                <a:cubicBezTo>
                  <a:pt x="9123" y="15096"/>
                  <a:pt x="9376" y="15316"/>
                  <a:pt x="9325" y="14907"/>
                </a:cubicBezTo>
                <a:cubicBezTo>
                  <a:pt x="9274" y="14496"/>
                  <a:pt x="9026" y="14138"/>
                  <a:pt x="8541" y="14130"/>
                </a:cubicBezTo>
                <a:cubicBezTo>
                  <a:pt x="8511" y="14603"/>
                  <a:pt x="8681" y="14583"/>
                  <a:pt x="8538" y="15080"/>
                </a:cubicBezTo>
                <a:cubicBezTo>
                  <a:pt x="8396" y="15572"/>
                  <a:pt x="8298" y="15519"/>
                  <a:pt x="8569" y="15977"/>
                </a:cubicBezTo>
                <a:cubicBezTo>
                  <a:pt x="8691" y="16183"/>
                  <a:pt x="8864" y="16523"/>
                  <a:pt x="9005" y="16719"/>
                </a:cubicBezTo>
                <a:cubicBezTo>
                  <a:pt x="9163" y="16941"/>
                  <a:pt x="9432" y="17076"/>
                  <a:pt x="9533" y="17365"/>
                </a:cubicBezTo>
                <a:cubicBezTo>
                  <a:pt x="9650" y="17701"/>
                  <a:pt x="9524" y="17903"/>
                  <a:pt x="9732" y="18279"/>
                </a:cubicBezTo>
                <a:cubicBezTo>
                  <a:pt x="9972" y="18711"/>
                  <a:pt x="10898" y="19500"/>
                  <a:pt x="11361" y="20189"/>
                </a:cubicBezTo>
                <a:close/>
                <a:moveTo>
                  <a:pt x="16436" y="15480"/>
                </a:moveTo>
                <a:cubicBezTo>
                  <a:pt x="15796" y="15249"/>
                  <a:pt x="14014" y="15414"/>
                  <a:pt x="13130" y="15312"/>
                </a:cubicBezTo>
                <a:cubicBezTo>
                  <a:pt x="12088" y="15191"/>
                  <a:pt x="10955" y="15178"/>
                  <a:pt x="9960" y="15036"/>
                </a:cubicBezTo>
                <a:cubicBezTo>
                  <a:pt x="9617" y="15769"/>
                  <a:pt x="10205" y="15831"/>
                  <a:pt x="10844" y="15825"/>
                </a:cubicBezTo>
                <a:cubicBezTo>
                  <a:pt x="12391" y="15810"/>
                  <a:pt x="14860" y="16023"/>
                  <a:pt x="16126" y="15668"/>
                </a:cubicBezTo>
                <a:cubicBezTo>
                  <a:pt x="16435" y="15582"/>
                  <a:pt x="16352" y="15662"/>
                  <a:pt x="16436" y="15480"/>
                </a:cubicBezTo>
                <a:close/>
              </a:path>
            </a:pathLst>
          </a:custGeom>
          <a:solidFill>
            <a:srgbClr val="41464B"/>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6" name="Footer Placeholder 10"/>
          <p:cNvSpPr txBox="1">
            <a:spLocks/>
          </p:cNvSpPr>
          <p:nvPr/>
        </p:nvSpPr>
        <p:spPr>
          <a:xfrm>
            <a:off x="1143000" y="228600"/>
            <a:ext cx="2895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dirty="0">
                <a:latin typeface="Graphik Light" panose="020B0403030202060203" pitchFamily="34" charset="0"/>
              </a:rPr>
              <a:t>SCIENCE</a:t>
            </a:r>
          </a:p>
        </p:txBody>
      </p:sp>
    </p:spTree>
    <p:extLst>
      <p:ext uri="{BB962C8B-B14F-4D97-AF65-F5344CB8AC3E}">
        <p14:creationId xmlns:p14="http://schemas.microsoft.com/office/powerpoint/2010/main" val="32711823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STEP 1</a:t>
            </a:r>
            <a:endParaRPr lang="en-US" dirty="0"/>
          </a:p>
        </p:txBody>
      </p:sp>
      <p:sp>
        <p:nvSpPr>
          <p:cNvPr id="3" name="Content Placeholder 2"/>
          <p:cNvSpPr>
            <a:spLocks noGrp="1"/>
          </p:cNvSpPr>
          <p:nvPr>
            <p:ph idx="1"/>
          </p:nvPr>
        </p:nvSpPr>
        <p:spPr/>
        <p:txBody>
          <a:bodyPr/>
          <a:lstStyle/>
          <a:p>
            <a:pPr marL="0" indent="0">
              <a:buNone/>
            </a:pPr>
            <a:r>
              <a:rPr lang="en-US" dirty="0" smtClean="0"/>
              <a:t>Make sleep a priority</a:t>
            </a:r>
          </a:p>
          <a:p>
            <a:r>
              <a:rPr lang="en-US" sz="1800" dirty="0" smtClean="0"/>
              <a:t>Understand why it’s </a:t>
            </a:r>
            <a:r>
              <a:rPr lang="en-US" sz="1800" dirty="0" smtClean="0">
                <a:latin typeface="Graphik Medium"/>
                <a:cs typeface="Graphik Medium"/>
              </a:rPr>
              <a:t>important for YOU </a:t>
            </a:r>
            <a:r>
              <a:rPr lang="en-US" sz="1800" dirty="0" smtClean="0"/>
              <a:t>to get more sleep</a:t>
            </a:r>
          </a:p>
          <a:p>
            <a:r>
              <a:rPr lang="en-US" sz="1800" dirty="0" smtClean="0"/>
              <a:t>Try to structure your schedule to allow 7.5 hours of sleep (unless you need less)</a:t>
            </a:r>
          </a:p>
          <a:p>
            <a:pPr lvl="1"/>
            <a:r>
              <a:rPr lang="en-US" sz="1600" dirty="0" smtClean="0"/>
              <a:t>Go to bed early enough to get the sleep you need</a:t>
            </a:r>
          </a:p>
          <a:p>
            <a:pPr lvl="1"/>
            <a:r>
              <a:rPr lang="en-US" sz="1600" dirty="0" smtClean="0"/>
              <a:t>Sleep enough to get up at the same time each morning without </a:t>
            </a:r>
            <a:br>
              <a:rPr lang="en-US" sz="1600" dirty="0" smtClean="0"/>
            </a:br>
            <a:r>
              <a:rPr lang="en-US" sz="1600" dirty="0" smtClean="0"/>
              <a:t>an alarm</a:t>
            </a:r>
          </a:p>
          <a:p>
            <a:pPr lvl="1"/>
            <a:r>
              <a:rPr lang="en-US" sz="1600" dirty="0" smtClean="0"/>
              <a:t>Align your nighttime sleep with your circadian clock</a:t>
            </a:r>
            <a:endParaRPr lang="en-US" sz="1600" dirty="0"/>
          </a:p>
        </p:txBody>
      </p:sp>
      <p:sp>
        <p:nvSpPr>
          <p:cNvPr id="5" name="Footer Placeholder 10"/>
          <p:cNvSpPr txBox="1">
            <a:spLocks/>
          </p:cNvSpPr>
          <p:nvPr/>
        </p:nvSpPr>
        <p:spPr>
          <a:xfrm>
            <a:off x="1143000" y="228600"/>
            <a:ext cx="2895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dirty="0">
                <a:latin typeface="Graphik Light" panose="020B0403030202060203" pitchFamily="34" charset="0"/>
              </a:rPr>
              <a:t>SLEEP IMPORTANCE</a:t>
            </a:r>
          </a:p>
        </p:txBody>
      </p:sp>
    </p:spTree>
    <p:extLst>
      <p:ext uri="{BB962C8B-B14F-4D97-AF65-F5344CB8AC3E}">
        <p14:creationId xmlns:p14="http://schemas.microsoft.com/office/powerpoint/2010/main" val="20135947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STEP 1 (cont.)</a:t>
            </a:r>
            <a:endParaRPr lang="en-US" dirty="0"/>
          </a:p>
        </p:txBody>
      </p:sp>
      <p:sp>
        <p:nvSpPr>
          <p:cNvPr id="3" name="Content Placeholder 2"/>
          <p:cNvSpPr>
            <a:spLocks noGrp="1"/>
          </p:cNvSpPr>
          <p:nvPr>
            <p:ph idx="1"/>
          </p:nvPr>
        </p:nvSpPr>
        <p:spPr/>
        <p:txBody>
          <a:bodyPr/>
          <a:lstStyle/>
          <a:p>
            <a:pPr marL="0" indent="0">
              <a:buNone/>
            </a:pPr>
            <a:r>
              <a:rPr lang="en-US" dirty="0" smtClean="0"/>
              <a:t>Make sleep a priority</a:t>
            </a:r>
          </a:p>
          <a:p>
            <a:r>
              <a:rPr lang="en-US" sz="1800" dirty="0" smtClean="0"/>
              <a:t>Even small changes can be a BIG difference</a:t>
            </a:r>
          </a:p>
          <a:p>
            <a:r>
              <a:rPr lang="en-US" sz="1800" dirty="0" smtClean="0"/>
              <a:t>10 minutes a day</a:t>
            </a:r>
          </a:p>
          <a:p>
            <a:pPr lvl="1"/>
            <a:r>
              <a:rPr lang="en-US" sz="1600" dirty="0" smtClean="0"/>
              <a:t>Are there 10 minutes you can carve out in your day?</a:t>
            </a:r>
          </a:p>
          <a:p>
            <a:pPr marL="1051560" lvl="2" indent="-137160"/>
            <a:r>
              <a:rPr lang="en-US" sz="1400" dirty="0" smtClean="0"/>
              <a:t>Go to bed before you finish your TV show</a:t>
            </a:r>
          </a:p>
          <a:p>
            <a:pPr marL="1051560" lvl="2" indent="-137160"/>
            <a:r>
              <a:rPr lang="en-US" sz="1400" dirty="0" smtClean="0"/>
              <a:t>Sleep 10 minutes later in the morning</a:t>
            </a:r>
          </a:p>
          <a:p>
            <a:pPr marL="1051560" lvl="2" indent="-137160"/>
            <a:r>
              <a:rPr lang="en-US" sz="1400" dirty="0" smtClean="0"/>
              <a:t>Take naps if it’s part of your plan to get enough sleep</a:t>
            </a:r>
          </a:p>
          <a:p>
            <a:pPr marL="1417320" lvl="3" indent="-137160"/>
            <a:r>
              <a:rPr lang="en-US" sz="1200" dirty="0" smtClean="0"/>
              <a:t>Best time to nap is 8-9 hours after your morning rise time</a:t>
            </a:r>
            <a:endParaRPr lang="en-US" sz="1200" dirty="0"/>
          </a:p>
        </p:txBody>
      </p:sp>
      <p:sp>
        <p:nvSpPr>
          <p:cNvPr id="6" name="Footer Placeholder 10"/>
          <p:cNvSpPr txBox="1">
            <a:spLocks/>
          </p:cNvSpPr>
          <p:nvPr/>
        </p:nvSpPr>
        <p:spPr>
          <a:xfrm>
            <a:off x="1143000" y="228600"/>
            <a:ext cx="2895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dirty="0">
                <a:latin typeface="Graphik Light" panose="020B0403030202060203" pitchFamily="34" charset="0"/>
              </a:rPr>
              <a:t>SLEEP IMPORTANCE</a:t>
            </a:r>
          </a:p>
        </p:txBody>
      </p:sp>
    </p:spTree>
    <p:extLst>
      <p:ext uri="{BB962C8B-B14F-4D97-AF65-F5344CB8AC3E}">
        <p14:creationId xmlns:p14="http://schemas.microsoft.com/office/powerpoint/2010/main" val="2128758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STEP 2</a:t>
            </a:r>
            <a:endParaRPr lang="en-US" dirty="0"/>
          </a:p>
        </p:txBody>
      </p:sp>
      <p:sp>
        <p:nvSpPr>
          <p:cNvPr id="3" name="Content Placeholder 2"/>
          <p:cNvSpPr>
            <a:spLocks noGrp="1"/>
          </p:cNvSpPr>
          <p:nvPr>
            <p:ph idx="1"/>
          </p:nvPr>
        </p:nvSpPr>
        <p:spPr/>
        <p:txBody>
          <a:bodyPr/>
          <a:lstStyle/>
          <a:p>
            <a:pPr marL="0" indent="0">
              <a:buNone/>
            </a:pPr>
            <a:r>
              <a:rPr lang="en-US" dirty="0" smtClean="0"/>
              <a:t>Improve your sleep hygiene – how are your sleep habits?</a:t>
            </a:r>
          </a:p>
          <a:p>
            <a:r>
              <a:rPr lang="en-US" sz="1800" dirty="0" smtClean="0"/>
              <a:t>Establish and keep a regular sleep schedule</a:t>
            </a:r>
          </a:p>
          <a:p>
            <a:pPr lvl="1"/>
            <a:r>
              <a:rPr lang="en-US" sz="1600" dirty="0" smtClean="0"/>
              <a:t>You can’t go from 0 to 60 mph first thing in the morning and you can’t do the reverse at night</a:t>
            </a:r>
          </a:p>
          <a:p>
            <a:pPr lvl="1"/>
            <a:r>
              <a:rPr lang="en-US" sz="1600" dirty="0" smtClean="0"/>
              <a:t>You’re body needs transition time and environmental cues </a:t>
            </a:r>
            <a:br>
              <a:rPr lang="en-US" sz="1600" dirty="0" smtClean="0"/>
            </a:br>
            <a:r>
              <a:rPr lang="en-US" sz="1600" dirty="0" smtClean="0"/>
              <a:t>to wind down</a:t>
            </a:r>
          </a:p>
          <a:p>
            <a:pPr lvl="1"/>
            <a:r>
              <a:rPr lang="en-US" sz="1600" dirty="0" smtClean="0"/>
              <a:t>If you’re consistent, your body will know when to release calming hormones before bed, and stimulating hormones to help you wake up</a:t>
            </a:r>
            <a:endParaRPr lang="en-US" sz="1600" dirty="0"/>
          </a:p>
        </p:txBody>
      </p:sp>
      <p:sp>
        <p:nvSpPr>
          <p:cNvPr id="6" name="Footer Placeholder 10"/>
          <p:cNvSpPr txBox="1">
            <a:spLocks/>
          </p:cNvSpPr>
          <p:nvPr/>
        </p:nvSpPr>
        <p:spPr>
          <a:xfrm>
            <a:off x="1143000" y="228600"/>
            <a:ext cx="2895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dirty="0">
                <a:latin typeface="Graphik Light" panose="020B0403030202060203" pitchFamily="34" charset="0"/>
              </a:rPr>
              <a:t>SLEEP HABITS</a:t>
            </a:r>
          </a:p>
        </p:txBody>
      </p:sp>
    </p:spTree>
    <p:extLst>
      <p:ext uri="{BB962C8B-B14F-4D97-AF65-F5344CB8AC3E}">
        <p14:creationId xmlns:p14="http://schemas.microsoft.com/office/powerpoint/2010/main" val="4844431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STEP 2 (cont.)</a:t>
            </a:r>
            <a:endParaRPr lang="en-US" dirty="0"/>
          </a:p>
        </p:txBody>
      </p:sp>
      <p:sp>
        <p:nvSpPr>
          <p:cNvPr id="3" name="Content Placeholder 2"/>
          <p:cNvSpPr>
            <a:spLocks noGrp="1"/>
          </p:cNvSpPr>
          <p:nvPr>
            <p:ph idx="1"/>
          </p:nvPr>
        </p:nvSpPr>
        <p:spPr/>
        <p:txBody>
          <a:bodyPr/>
          <a:lstStyle/>
          <a:p>
            <a:pPr marL="0" indent="0">
              <a:buNone/>
            </a:pPr>
            <a:r>
              <a:rPr lang="en-US" dirty="0" smtClean="0"/>
              <a:t>Improve your sleep hygiene – how are your sleep habits?</a:t>
            </a:r>
          </a:p>
          <a:p>
            <a:r>
              <a:rPr lang="en-US" sz="1800" dirty="0" smtClean="0"/>
              <a:t>Structure daytime activities to support regular sleep habits</a:t>
            </a:r>
          </a:p>
          <a:p>
            <a:pPr lvl="1"/>
            <a:r>
              <a:rPr lang="en-US" sz="1600" dirty="0" smtClean="0"/>
              <a:t>Exercise about 4-6 hours before bedtime</a:t>
            </a:r>
          </a:p>
          <a:p>
            <a:pPr marL="1051560" lvl="2" indent="-137160"/>
            <a:r>
              <a:rPr lang="en-US" sz="1400" dirty="0" smtClean="0"/>
              <a:t>DO NOT exercise close to bedtime to try to “wear yourself out”</a:t>
            </a:r>
          </a:p>
          <a:p>
            <a:pPr lvl="1"/>
            <a:r>
              <a:rPr lang="en-US" sz="1600" dirty="0" smtClean="0"/>
              <a:t>Avoid being exposed to too much light (computer, television) during </a:t>
            </a:r>
            <a:br>
              <a:rPr lang="en-US" sz="1600" dirty="0" smtClean="0"/>
            </a:br>
            <a:r>
              <a:rPr lang="en-US" sz="1600" dirty="0" smtClean="0"/>
              <a:t>the evening</a:t>
            </a:r>
          </a:p>
          <a:p>
            <a:pPr lvl="1"/>
            <a:r>
              <a:rPr lang="en-US" sz="1600" dirty="0" smtClean="0"/>
              <a:t>Avoid falling asleep while watching television</a:t>
            </a:r>
          </a:p>
          <a:p>
            <a:pPr lvl="1"/>
            <a:r>
              <a:rPr lang="en-US" sz="1600" dirty="0" smtClean="0"/>
              <a:t>Avoid caffeine and nicotine near bedtime</a:t>
            </a:r>
          </a:p>
          <a:p>
            <a:pPr lvl="1"/>
            <a:r>
              <a:rPr lang="en-US" sz="1600" dirty="0" smtClean="0"/>
              <a:t>Alcohol should not be used to promote sleep</a:t>
            </a:r>
          </a:p>
          <a:p>
            <a:pPr lvl="1"/>
            <a:r>
              <a:rPr lang="en-US" sz="1600" dirty="0" smtClean="0"/>
              <a:t>Limit liquids near bedtime to avoid having to wake up </a:t>
            </a:r>
            <a:br>
              <a:rPr lang="en-US" sz="1600" dirty="0" smtClean="0"/>
            </a:br>
            <a:r>
              <a:rPr lang="en-US" sz="1600" dirty="0" smtClean="0"/>
              <a:t>to use the bathroom</a:t>
            </a:r>
            <a:endParaRPr lang="en-US" sz="1600" dirty="0"/>
          </a:p>
        </p:txBody>
      </p:sp>
      <p:sp>
        <p:nvSpPr>
          <p:cNvPr id="5" name="Footer Placeholder 10"/>
          <p:cNvSpPr txBox="1">
            <a:spLocks/>
          </p:cNvSpPr>
          <p:nvPr/>
        </p:nvSpPr>
        <p:spPr>
          <a:xfrm>
            <a:off x="1143000" y="228600"/>
            <a:ext cx="2895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dirty="0">
                <a:latin typeface="Graphik Light" panose="020B0403030202060203" pitchFamily="34" charset="0"/>
              </a:rPr>
              <a:t>SLEEP HABITS</a:t>
            </a:r>
          </a:p>
        </p:txBody>
      </p:sp>
    </p:spTree>
    <p:extLst>
      <p:ext uri="{BB962C8B-B14F-4D97-AF65-F5344CB8AC3E}">
        <p14:creationId xmlns:p14="http://schemas.microsoft.com/office/powerpoint/2010/main" val="19758773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STEP 3</a:t>
            </a:r>
            <a:endParaRPr lang="en-US" dirty="0"/>
          </a:p>
        </p:txBody>
      </p:sp>
      <p:sp>
        <p:nvSpPr>
          <p:cNvPr id="3" name="Content Placeholder 2"/>
          <p:cNvSpPr>
            <a:spLocks noGrp="1"/>
          </p:cNvSpPr>
          <p:nvPr>
            <p:ph idx="1"/>
          </p:nvPr>
        </p:nvSpPr>
        <p:spPr>
          <a:xfrm>
            <a:off x="1143000" y="1406525"/>
            <a:ext cx="7543800" cy="2784475"/>
          </a:xfrm>
        </p:spPr>
        <p:txBody>
          <a:bodyPr/>
          <a:lstStyle/>
          <a:p>
            <a:pPr marL="0" indent="0">
              <a:buNone/>
            </a:pPr>
            <a:r>
              <a:rPr lang="en-US" dirty="0" smtClean="0"/>
              <a:t>Protect your sleep space</a:t>
            </a:r>
          </a:p>
          <a:p>
            <a:r>
              <a:rPr lang="en-US" sz="1800" dirty="0" smtClean="0"/>
              <a:t>Develop a space that is JUST FOR SLEEP</a:t>
            </a:r>
          </a:p>
          <a:p>
            <a:pPr lvl="1"/>
            <a:r>
              <a:rPr lang="en-US" sz="1600" dirty="0" smtClean="0"/>
              <a:t>This will lead to a pattern of falling asleep quicker when you get into bed</a:t>
            </a:r>
          </a:p>
          <a:p>
            <a:r>
              <a:rPr lang="en-US" sz="1800" dirty="0" smtClean="0"/>
              <a:t>Get the “</a:t>
            </a:r>
            <a:r>
              <a:rPr lang="en-US" sz="1800" dirty="0" err="1" smtClean="0"/>
              <a:t>i</a:t>
            </a:r>
            <a:r>
              <a:rPr lang="en-US" sz="1800" dirty="0" smtClean="0"/>
              <a:t>-everything” out of bed!</a:t>
            </a:r>
          </a:p>
          <a:p>
            <a:pPr lvl="1"/>
            <a:r>
              <a:rPr lang="en-US" sz="1600" dirty="0" smtClean="0"/>
              <a:t>Charge them away from your “sleep space”</a:t>
            </a:r>
          </a:p>
          <a:p>
            <a:pPr marL="1051560" lvl="2" indent="-137160"/>
            <a:r>
              <a:rPr lang="en-US" sz="1400" dirty="0" smtClean="0"/>
              <a:t>Removes bright lights</a:t>
            </a:r>
          </a:p>
          <a:p>
            <a:pPr marL="1051560" lvl="2" indent="-137160"/>
            <a:r>
              <a:rPr lang="en-US" sz="1400" dirty="0" smtClean="0"/>
              <a:t>Reduces the habit of checking emails or other material that will keep you up</a:t>
            </a:r>
            <a:endParaRPr lang="en-US" sz="1400" dirty="0"/>
          </a:p>
        </p:txBody>
      </p:sp>
      <p:sp>
        <p:nvSpPr>
          <p:cNvPr id="5" name="Rectangle 4"/>
          <p:cNvSpPr/>
          <p:nvPr/>
        </p:nvSpPr>
        <p:spPr>
          <a:xfrm>
            <a:off x="1143000" y="4495800"/>
            <a:ext cx="7239000" cy="646331"/>
          </a:xfrm>
          <a:prstGeom prst="rect">
            <a:avLst/>
          </a:prstGeom>
        </p:spPr>
        <p:txBody>
          <a:bodyPr wrap="square">
            <a:spAutoFit/>
          </a:bodyPr>
          <a:lstStyle/>
          <a:p>
            <a:pPr algn="ctr">
              <a:spcBef>
                <a:spcPts val="2400"/>
              </a:spcBef>
            </a:pPr>
            <a:r>
              <a:rPr lang="en-US" i="1" dirty="0">
                <a:latin typeface="Graphik Medium"/>
                <a:cs typeface="Graphik Medium"/>
              </a:rPr>
              <a:t>Develop a </a:t>
            </a:r>
            <a:r>
              <a:rPr lang="en-US" i="1" u="sng" dirty="0">
                <a:latin typeface="Graphik Medium"/>
                <a:cs typeface="Graphik Medium"/>
              </a:rPr>
              <a:t>routine</a:t>
            </a:r>
            <a:r>
              <a:rPr lang="en-US" i="1" dirty="0">
                <a:latin typeface="Graphik Medium"/>
                <a:cs typeface="Graphik Medium"/>
              </a:rPr>
              <a:t> that prepares you for sleep. </a:t>
            </a:r>
            <a:r>
              <a:rPr lang="en-US" i="1" dirty="0" smtClean="0">
                <a:latin typeface="Graphik Medium"/>
                <a:cs typeface="Graphik Medium"/>
              </a:rPr>
              <a:t/>
            </a:r>
            <a:br>
              <a:rPr lang="en-US" i="1" dirty="0" smtClean="0">
                <a:latin typeface="Graphik Medium"/>
                <a:cs typeface="Graphik Medium"/>
              </a:rPr>
            </a:br>
            <a:r>
              <a:rPr lang="en-US" i="1" dirty="0" smtClean="0">
                <a:latin typeface="Graphik Medium"/>
                <a:cs typeface="Graphik Medium"/>
              </a:rPr>
              <a:t>Put </a:t>
            </a:r>
            <a:r>
              <a:rPr lang="en-US" i="1" dirty="0">
                <a:latin typeface="Graphik Medium"/>
                <a:cs typeface="Graphik Medium"/>
              </a:rPr>
              <a:t>the day to rest.</a:t>
            </a:r>
          </a:p>
        </p:txBody>
      </p:sp>
      <p:sp>
        <p:nvSpPr>
          <p:cNvPr id="6" name="Footer Placeholder 10"/>
          <p:cNvSpPr txBox="1">
            <a:spLocks/>
          </p:cNvSpPr>
          <p:nvPr/>
        </p:nvSpPr>
        <p:spPr>
          <a:xfrm>
            <a:off x="1143000" y="228600"/>
            <a:ext cx="2895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dirty="0">
                <a:latin typeface="Graphik Light" panose="020B0403030202060203" pitchFamily="34" charset="0"/>
              </a:rPr>
              <a:t>SLEEP SPACE</a:t>
            </a:r>
          </a:p>
        </p:txBody>
      </p:sp>
    </p:spTree>
    <p:extLst>
      <p:ext uri="{BB962C8B-B14F-4D97-AF65-F5344CB8AC3E}">
        <p14:creationId xmlns:p14="http://schemas.microsoft.com/office/powerpoint/2010/main" val="16585995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STEP 3 (cont.)</a:t>
            </a:r>
            <a:endParaRPr lang="en-US" dirty="0"/>
          </a:p>
        </p:txBody>
      </p:sp>
      <p:sp>
        <p:nvSpPr>
          <p:cNvPr id="3" name="Content Placeholder 2"/>
          <p:cNvSpPr>
            <a:spLocks noGrp="1"/>
          </p:cNvSpPr>
          <p:nvPr>
            <p:ph idx="1"/>
          </p:nvPr>
        </p:nvSpPr>
        <p:spPr/>
        <p:txBody>
          <a:bodyPr/>
          <a:lstStyle/>
          <a:p>
            <a:r>
              <a:rPr lang="en-US" smtClean="0"/>
              <a:t>Sleep surface</a:t>
            </a:r>
          </a:p>
          <a:p>
            <a:pPr lvl="1"/>
            <a:r>
              <a:rPr lang="en-US" smtClean="0"/>
              <a:t>Firm mattress (but not too firm)</a:t>
            </a:r>
          </a:p>
          <a:p>
            <a:pPr lvl="1"/>
            <a:r>
              <a:rPr lang="en-US" smtClean="0"/>
              <a:t>Enough pillows</a:t>
            </a:r>
          </a:p>
          <a:p>
            <a:pPr lvl="1"/>
            <a:r>
              <a:rPr lang="en-US" smtClean="0"/>
              <a:t>Blankets that help you control temperature</a:t>
            </a:r>
          </a:p>
          <a:p>
            <a:r>
              <a:rPr lang="en-US" smtClean="0"/>
              <a:t>Darkness</a:t>
            </a:r>
          </a:p>
          <a:p>
            <a:pPr lvl="1"/>
            <a:r>
              <a:rPr lang="en-US" smtClean="0"/>
              <a:t>Blinds/blackout curtains</a:t>
            </a:r>
          </a:p>
          <a:p>
            <a:pPr lvl="1"/>
            <a:r>
              <a:rPr lang="en-US" smtClean="0"/>
              <a:t>Eye masks</a:t>
            </a:r>
          </a:p>
          <a:p>
            <a:r>
              <a:rPr lang="en-US" smtClean="0"/>
              <a:t>Quiet</a:t>
            </a:r>
          </a:p>
          <a:p>
            <a:pPr lvl="1"/>
            <a:r>
              <a:rPr lang="en-US" smtClean="0"/>
              <a:t>Earplugs</a:t>
            </a:r>
          </a:p>
          <a:p>
            <a:pPr lvl="1"/>
            <a:r>
              <a:rPr lang="en-US" smtClean="0"/>
              <a:t>Earphones with white noise (not music)</a:t>
            </a:r>
            <a:endParaRPr lang="en-US" dirty="0"/>
          </a:p>
        </p:txBody>
      </p:sp>
      <p:sp>
        <p:nvSpPr>
          <p:cNvPr id="5" name="Footer Placeholder 10"/>
          <p:cNvSpPr txBox="1">
            <a:spLocks/>
          </p:cNvSpPr>
          <p:nvPr/>
        </p:nvSpPr>
        <p:spPr>
          <a:xfrm>
            <a:off x="1143000" y="228600"/>
            <a:ext cx="2895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dirty="0">
                <a:latin typeface="Graphik Light" panose="020B0403030202060203" pitchFamily="34" charset="0"/>
              </a:rPr>
              <a:t>SLEEP SPACE</a:t>
            </a:r>
          </a:p>
        </p:txBody>
      </p:sp>
    </p:spTree>
    <p:extLst>
      <p:ext uri="{BB962C8B-B14F-4D97-AF65-F5344CB8AC3E}">
        <p14:creationId xmlns:p14="http://schemas.microsoft.com/office/powerpoint/2010/main" val="19689950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STEP 4</a:t>
            </a:r>
            <a:endParaRPr lang="en-US" dirty="0"/>
          </a:p>
        </p:txBody>
      </p:sp>
      <p:sp>
        <p:nvSpPr>
          <p:cNvPr id="3" name="Content Placeholder 2"/>
          <p:cNvSpPr>
            <a:spLocks noGrp="1"/>
          </p:cNvSpPr>
          <p:nvPr>
            <p:ph idx="1"/>
          </p:nvPr>
        </p:nvSpPr>
        <p:spPr/>
        <p:txBody>
          <a:bodyPr/>
          <a:lstStyle/>
          <a:p>
            <a:pPr marL="0" indent="0">
              <a:buNone/>
            </a:pPr>
            <a:r>
              <a:rPr lang="en-US" dirty="0" smtClean="0"/>
              <a:t>Quiet a busy mind</a:t>
            </a:r>
          </a:p>
          <a:p>
            <a:r>
              <a:rPr lang="en-US" sz="1800" dirty="0" smtClean="0"/>
              <a:t>Understand that </a:t>
            </a:r>
            <a:r>
              <a:rPr lang="en-US" sz="1800" dirty="0" smtClean="0">
                <a:latin typeface="Graphik Medium"/>
                <a:cs typeface="Graphik Medium"/>
              </a:rPr>
              <a:t>sleep is not the best time to work or </a:t>
            </a:r>
            <a:br>
              <a:rPr lang="en-US" sz="1800" dirty="0" smtClean="0">
                <a:latin typeface="Graphik Medium"/>
                <a:cs typeface="Graphik Medium"/>
              </a:rPr>
            </a:br>
            <a:r>
              <a:rPr lang="en-US" sz="1800" dirty="0" smtClean="0">
                <a:latin typeface="Graphik Medium"/>
                <a:cs typeface="Graphik Medium"/>
              </a:rPr>
              <a:t>solve life’s problems</a:t>
            </a:r>
          </a:p>
          <a:p>
            <a:pPr lvl="1"/>
            <a:r>
              <a:rPr lang="en-US" sz="1600" dirty="0" smtClean="0"/>
              <a:t>Save that task for tomorrow AND remember that </a:t>
            </a:r>
            <a:r>
              <a:rPr lang="en-US" sz="1600" u="sng" dirty="0" smtClean="0"/>
              <a:t>being sleep deficient will not help you solve the problem!</a:t>
            </a:r>
          </a:p>
          <a:p>
            <a:r>
              <a:rPr lang="en-US" sz="1800" dirty="0" smtClean="0"/>
              <a:t>Stretch / read / de-stress before bed</a:t>
            </a:r>
          </a:p>
          <a:p>
            <a:pPr lvl="1"/>
            <a:r>
              <a:rPr lang="en-US" sz="1600" dirty="0" smtClean="0"/>
              <a:t>Gentle movement</a:t>
            </a:r>
          </a:p>
          <a:p>
            <a:pPr marL="1051560" lvl="2" indent="-137160"/>
            <a:r>
              <a:rPr lang="en-US" sz="1400" dirty="0" smtClean="0"/>
              <a:t>Stretching or yoga (5-15 minutes can release tension)</a:t>
            </a:r>
          </a:p>
          <a:p>
            <a:pPr lvl="1"/>
            <a:r>
              <a:rPr lang="en-US" sz="1600" dirty="0" smtClean="0"/>
              <a:t>Reading before bed</a:t>
            </a:r>
          </a:p>
          <a:p>
            <a:pPr marL="1051560" lvl="2" indent="-137160"/>
            <a:r>
              <a:rPr lang="en-US" sz="1400" dirty="0"/>
              <a:t>Make sure you’re not reading anything too engaging</a:t>
            </a:r>
          </a:p>
          <a:p>
            <a:pPr lvl="1"/>
            <a:r>
              <a:rPr lang="en-US" sz="1600" dirty="0" smtClean="0"/>
              <a:t>Meditation, deep breathing, or other simple relaxation exercises</a:t>
            </a:r>
            <a:endParaRPr lang="en-US" sz="1600" dirty="0"/>
          </a:p>
        </p:txBody>
      </p:sp>
      <p:sp>
        <p:nvSpPr>
          <p:cNvPr id="5" name="Footer Placeholder 10"/>
          <p:cNvSpPr txBox="1">
            <a:spLocks/>
          </p:cNvSpPr>
          <p:nvPr/>
        </p:nvSpPr>
        <p:spPr>
          <a:xfrm>
            <a:off x="1143000" y="228600"/>
            <a:ext cx="2895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dirty="0">
                <a:latin typeface="Graphik Light" panose="020B0403030202060203" pitchFamily="34" charset="0"/>
              </a:rPr>
              <a:t>SLEEP MINDSET</a:t>
            </a:r>
          </a:p>
        </p:txBody>
      </p:sp>
    </p:spTree>
    <p:extLst>
      <p:ext uri="{BB962C8B-B14F-4D97-AF65-F5344CB8AC3E}">
        <p14:creationId xmlns:p14="http://schemas.microsoft.com/office/powerpoint/2010/main" val="13348118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STEP 4 (cont.)</a:t>
            </a:r>
            <a:endParaRPr lang="en-US" dirty="0"/>
          </a:p>
        </p:txBody>
      </p:sp>
      <p:sp>
        <p:nvSpPr>
          <p:cNvPr id="3" name="Content Placeholder 2"/>
          <p:cNvSpPr>
            <a:spLocks noGrp="1"/>
          </p:cNvSpPr>
          <p:nvPr>
            <p:ph idx="1"/>
          </p:nvPr>
        </p:nvSpPr>
        <p:spPr/>
        <p:txBody>
          <a:bodyPr/>
          <a:lstStyle/>
          <a:p>
            <a:r>
              <a:rPr lang="en-US" dirty="0" smtClean="0"/>
              <a:t>Have a bedside notebook to jot down ideas that comes to you while you try to sleep</a:t>
            </a:r>
          </a:p>
          <a:p>
            <a:pPr lvl="1"/>
            <a:r>
              <a:rPr lang="en-US" dirty="0" smtClean="0"/>
              <a:t>Write it down…</a:t>
            </a:r>
          </a:p>
          <a:p>
            <a:pPr lvl="1"/>
            <a:r>
              <a:rPr lang="en-US" dirty="0" smtClean="0"/>
              <a:t>Let it go…</a:t>
            </a:r>
          </a:p>
          <a:p>
            <a:pPr lvl="1"/>
            <a:r>
              <a:rPr lang="en-US" dirty="0" smtClean="0"/>
              <a:t>DO NOT engage in creative problem solving or planning</a:t>
            </a:r>
          </a:p>
          <a:p>
            <a:pPr lvl="1"/>
            <a:r>
              <a:rPr lang="en-US" dirty="0" smtClean="0"/>
              <a:t>Use it to write down ideas that are stuck in your mind and won’t allow you to fall asleep</a:t>
            </a:r>
          </a:p>
          <a:p>
            <a:pPr lvl="1"/>
            <a:r>
              <a:rPr lang="en-US" dirty="0" smtClean="0"/>
              <a:t>DO NOT use an iPhone or etc.</a:t>
            </a:r>
          </a:p>
          <a:p>
            <a:pPr lvl="2"/>
            <a:r>
              <a:rPr lang="en-US" sz="1600" dirty="0" smtClean="0"/>
              <a:t>Temptations to do other things (text, emails, etc.)</a:t>
            </a:r>
          </a:p>
          <a:p>
            <a:pPr lvl="2"/>
            <a:r>
              <a:rPr lang="en-US" sz="1600" dirty="0" smtClean="0"/>
              <a:t>Exposure to light</a:t>
            </a:r>
          </a:p>
          <a:p>
            <a:pPr lvl="2"/>
            <a:r>
              <a:rPr lang="en-US" sz="1600" dirty="0" smtClean="0"/>
              <a:t>Checking time</a:t>
            </a:r>
            <a:endParaRPr lang="en-US" sz="1600" dirty="0"/>
          </a:p>
        </p:txBody>
      </p:sp>
      <p:sp>
        <p:nvSpPr>
          <p:cNvPr id="5" name="Footer Placeholder 10"/>
          <p:cNvSpPr txBox="1">
            <a:spLocks/>
          </p:cNvSpPr>
          <p:nvPr/>
        </p:nvSpPr>
        <p:spPr>
          <a:xfrm>
            <a:off x="1143000" y="228600"/>
            <a:ext cx="2895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dirty="0">
                <a:latin typeface="Graphik Light" panose="020B0403030202060203" pitchFamily="34" charset="0"/>
              </a:rPr>
              <a:t>SLEEP MINDSET</a:t>
            </a:r>
          </a:p>
        </p:txBody>
      </p:sp>
    </p:spTree>
    <p:extLst>
      <p:ext uri="{BB962C8B-B14F-4D97-AF65-F5344CB8AC3E}">
        <p14:creationId xmlns:p14="http://schemas.microsoft.com/office/powerpoint/2010/main" val="23902223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TRAVEL</a:t>
            </a:r>
            <a:endParaRPr lang="en-US" dirty="0"/>
          </a:p>
        </p:txBody>
      </p:sp>
      <p:sp>
        <p:nvSpPr>
          <p:cNvPr id="3" name="Content Placeholder 2"/>
          <p:cNvSpPr>
            <a:spLocks noGrp="1"/>
          </p:cNvSpPr>
          <p:nvPr>
            <p:ph idx="1"/>
          </p:nvPr>
        </p:nvSpPr>
        <p:spPr/>
        <p:txBody>
          <a:bodyPr/>
          <a:lstStyle/>
          <a:p>
            <a:r>
              <a:rPr lang="en-US" dirty="0" smtClean="0"/>
              <a:t>Minimize jet lag with some behavioral adjustments before, during, and after arrival at your destination</a:t>
            </a:r>
          </a:p>
          <a:p>
            <a:pPr lvl="1"/>
            <a:r>
              <a:rPr lang="en-US" dirty="0" smtClean="0"/>
              <a:t>If possible, select a flight that allows early evening arrival and stay up until 10 p.m. local time.</a:t>
            </a:r>
          </a:p>
          <a:p>
            <a:pPr lvl="2"/>
            <a:r>
              <a:rPr lang="en-US" sz="1600" dirty="0" smtClean="0"/>
              <a:t>If you have to, take a short nap (&lt; 2 hours) in the early afternoon</a:t>
            </a:r>
          </a:p>
          <a:p>
            <a:pPr lvl="1"/>
            <a:r>
              <a:rPr lang="en-US" dirty="0" smtClean="0"/>
              <a:t>Anticipate the time change for trips by getting up </a:t>
            </a:r>
            <a:br>
              <a:rPr lang="en-US" dirty="0" smtClean="0"/>
            </a:br>
            <a:r>
              <a:rPr lang="en-US" dirty="0" smtClean="0"/>
              <a:t>and going to bed:</a:t>
            </a:r>
          </a:p>
          <a:p>
            <a:pPr lvl="2"/>
            <a:r>
              <a:rPr lang="en-US" sz="1600" dirty="0" smtClean="0"/>
              <a:t>Earlier for several days prior to an eastward trip</a:t>
            </a:r>
          </a:p>
          <a:p>
            <a:pPr lvl="2"/>
            <a:r>
              <a:rPr lang="en-US" sz="1600" dirty="0" smtClean="0"/>
              <a:t>Later for several days for a westward trip</a:t>
            </a:r>
          </a:p>
          <a:p>
            <a:pPr lvl="1"/>
            <a:r>
              <a:rPr lang="en-US" dirty="0" smtClean="0"/>
              <a:t>Try to get outside in the sunlight whenever possible (at destination)</a:t>
            </a:r>
          </a:p>
          <a:p>
            <a:pPr lvl="2"/>
            <a:r>
              <a:rPr lang="en-US" sz="1600" dirty="0" smtClean="0"/>
              <a:t>Staying indoors worsens jet lag</a:t>
            </a:r>
            <a:endParaRPr lang="en-US" sz="1600" dirty="0"/>
          </a:p>
        </p:txBody>
      </p:sp>
      <p:sp>
        <p:nvSpPr>
          <p:cNvPr id="5" name="Footer Placeholder 10"/>
          <p:cNvSpPr txBox="1">
            <a:spLocks/>
          </p:cNvSpPr>
          <p:nvPr/>
        </p:nvSpPr>
        <p:spPr>
          <a:xfrm>
            <a:off x="1143000" y="228600"/>
            <a:ext cx="2895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dirty="0">
                <a:latin typeface="Graphik Light" panose="020B0403030202060203" pitchFamily="34" charset="0"/>
              </a:rPr>
              <a:t>SLEEP HABITS</a:t>
            </a:r>
          </a:p>
        </p:txBody>
      </p:sp>
    </p:spTree>
    <p:extLst>
      <p:ext uri="{BB962C8B-B14F-4D97-AF65-F5344CB8AC3E}">
        <p14:creationId xmlns:p14="http://schemas.microsoft.com/office/powerpoint/2010/main" val="36573393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543800" cy="908113"/>
          </a:xfrm>
        </p:spPr>
        <p:txBody>
          <a:bodyPr/>
          <a:lstStyle/>
          <a:p>
            <a:r>
              <a:rPr lang="en-US" smtClean="0"/>
              <a:t>AGENDA</a:t>
            </a:r>
            <a:endParaRPr lang="en-US" dirty="0"/>
          </a:p>
        </p:txBody>
      </p:sp>
      <p:sp>
        <p:nvSpPr>
          <p:cNvPr id="3" name="Content Placeholder 2"/>
          <p:cNvSpPr>
            <a:spLocks noGrp="1"/>
          </p:cNvSpPr>
          <p:nvPr>
            <p:ph idx="1"/>
          </p:nvPr>
        </p:nvSpPr>
        <p:spPr/>
        <p:txBody>
          <a:bodyPr/>
          <a:lstStyle/>
          <a:p>
            <a:pPr marL="0" indent="0">
              <a:buNone/>
            </a:pPr>
            <a:r>
              <a:rPr lang="en-US" i="1" dirty="0" smtClean="0">
                <a:latin typeface="Graphik Medium Italic"/>
                <a:cs typeface="Graphik Medium Italic"/>
              </a:rPr>
              <a:t>Sleep is a very extensive subject, today will be a great start on learning more about it!</a:t>
            </a:r>
          </a:p>
          <a:p>
            <a:r>
              <a:rPr lang="en-US" dirty="0" smtClean="0"/>
              <a:t>What will be covered today:</a:t>
            </a:r>
          </a:p>
          <a:p>
            <a:r>
              <a:rPr lang="en-US" dirty="0" smtClean="0"/>
              <a:t>Basic science behind sleep</a:t>
            </a:r>
          </a:p>
          <a:p>
            <a:r>
              <a:rPr lang="en-US" dirty="0" smtClean="0"/>
              <a:t>What happens to the body when we sleep</a:t>
            </a:r>
          </a:p>
          <a:p>
            <a:r>
              <a:rPr lang="en-US" dirty="0" smtClean="0"/>
              <a:t>Why sleep is an important component to our physical, mental, and emotional health</a:t>
            </a:r>
          </a:p>
          <a:p>
            <a:r>
              <a:rPr lang="en-US" dirty="0" smtClean="0"/>
              <a:t>What and how it affects our daily lives</a:t>
            </a:r>
          </a:p>
          <a:p>
            <a:r>
              <a:rPr lang="en-US" dirty="0" smtClean="0"/>
              <a:t>What can we do about it</a:t>
            </a:r>
            <a:endParaRPr lang="en-US" dirty="0"/>
          </a:p>
        </p:txBody>
      </p:sp>
      <p:sp>
        <p:nvSpPr>
          <p:cNvPr id="4" name="Footer Placeholder 10"/>
          <p:cNvSpPr txBox="1">
            <a:spLocks/>
          </p:cNvSpPr>
          <p:nvPr/>
        </p:nvSpPr>
        <p:spPr>
          <a:xfrm>
            <a:off x="1143000" y="228600"/>
            <a:ext cx="2895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dirty="0" smtClean="0">
                <a:latin typeface="Graphik Light" panose="020B0403030202060203" pitchFamily="34" charset="0"/>
              </a:rPr>
              <a:t>INTRODUCTION</a:t>
            </a:r>
            <a:endParaRPr lang="en-US" sz="1400" dirty="0">
              <a:latin typeface="Graphik Light" panose="020B0403030202060203" pitchFamily="34" charset="0"/>
            </a:endParaRPr>
          </a:p>
        </p:txBody>
      </p:sp>
    </p:spTree>
    <p:extLst>
      <p:ext uri="{BB962C8B-B14F-4D97-AF65-F5344CB8AC3E}">
        <p14:creationId xmlns:p14="http://schemas.microsoft.com/office/powerpoint/2010/main" val="330107446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Biggest Takeaways</a:t>
            </a:r>
            <a:endParaRPr lang="en-US" dirty="0"/>
          </a:p>
        </p:txBody>
      </p:sp>
      <p:sp>
        <p:nvSpPr>
          <p:cNvPr id="3" name="Content Placeholder 2"/>
          <p:cNvSpPr>
            <a:spLocks noGrp="1"/>
          </p:cNvSpPr>
          <p:nvPr>
            <p:ph idx="1"/>
          </p:nvPr>
        </p:nvSpPr>
        <p:spPr/>
        <p:txBody>
          <a:bodyPr/>
          <a:lstStyle/>
          <a:p>
            <a:r>
              <a:rPr lang="en-US" smtClean="0"/>
              <a:t>Sleep is just as important to our well-being as nutrition and physical activity</a:t>
            </a:r>
          </a:p>
          <a:p>
            <a:r>
              <a:rPr lang="en-US" smtClean="0"/>
              <a:t>Sleep is an important component in the long-term </a:t>
            </a:r>
            <a:br>
              <a:rPr lang="en-US" smtClean="0"/>
            </a:br>
            <a:r>
              <a:rPr lang="en-US" smtClean="0"/>
              <a:t>success of:</a:t>
            </a:r>
          </a:p>
          <a:p>
            <a:pPr lvl="1"/>
            <a:r>
              <a:rPr lang="en-US" smtClean="0"/>
              <a:t>Health and Fitness</a:t>
            </a:r>
          </a:p>
          <a:p>
            <a:pPr lvl="1"/>
            <a:r>
              <a:rPr lang="en-US" smtClean="0"/>
              <a:t>Work</a:t>
            </a:r>
          </a:p>
          <a:p>
            <a:pPr lvl="1"/>
            <a:r>
              <a:rPr lang="en-US" smtClean="0"/>
              <a:t>Personal</a:t>
            </a:r>
          </a:p>
          <a:p>
            <a:r>
              <a:rPr lang="en-US" smtClean="0"/>
              <a:t>You can improve on your quality of sleep with some behavioral modifications</a:t>
            </a:r>
          </a:p>
          <a:p>
            <a:r>
              <a:rPr lang="en-US" smtClean="0"/>
              <a:t>Change starts with small steps</a:t>
            </a:r>
          </a:p>
          <a:p>
            <a:r>
              <a:rPr lang="en-US" smtClean="0"/>
              <a:t>What is one behavior that you are confident in changing today?</a:t>
            </a:r>
            <a:endParaRPr lang="en-US" dirty="0"/>
          </a:p>
        </p:txBody>
      </p:sp>
      <p:sp>
        <p:nvSpPr>
          <p:cNvPr id="5" name="Footer Placeholder 10"/>
          <p:cNvSpPr txBox="1">
            <a:spLocks/>
          </p:cNvSpPr>
          <p:nvPr/>
        </p:nvSpPr>
        <p:spPr>
          <a:xfrm>
            <a:off x="1143000" y="228600"/>
            <a:ext cx="2895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dirty="0">
                <a:latin typeface="Graphik Light" panose="020B0403030202060203" pitchFamily="34" charset="0"/>
              </a:rPr>
              <a:t>SLEEP HABITS</a:t>
            </a:r>
          </a:p>
        </p:txBody>
      </p:sp>
    </p:spTree>
    <p:extLst>
      <p:ext uri="{BB962C8B-B14F-4D97-AF65-F5344CB8AC3E}">
        <p14:creationId xmlns:p14="http://schemas.microsoft.com/office/powerpoint/2010/main" val="26734881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a:ext>
            </a:extLst>
          </a:blip>
          <a:srcRect l="21177" t="16558" r="66392" b="58442"/>
          <a:stretch/>
        </p:blipFill>
        <p:spPr>
          <a:xfrm>
            <a:off x="457200" y="2590800"/>
            <a:ext cx="958273" cy="889000"/>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l="21327" t="16078" r="66991" b="55428"/>
          <a:stretch/>
        </p:blipFill>
        <p:spPr>
          <a:xfrm>
            <a:off x="4343400" y="3251200"/>
            <a:ext cx="900545" cy="969818"/>
          </a:xfrm>
          <a:prstGeom prst="rect">
            <a:avLst/>
          </a:prstGeom>
        </p:spPr>
      </p:pic>
      <p:sp>
        <p:nvSpPr>
          <p:cNvPr id="6" name="TextBox 5"/>
          <p:cNvSpPr txBox="1"/>
          <p:nvPr/>
        </p:nvSpPr>
        <p:spPr>
          <a:xfrm>
            <a:off x="1363950" y="2772520"/>
            <a:ext cx="7094250" cy="1846659"/>
          </a:xfrm>
          <a:prstGeom prst="rect">
            <a:avLst/>
          </a:prstGeom>
          <a:noFill/>
        </p:spPr>
        <p:txBody>
          <a:bodyPr wrap="square" lIns="0" tIns="0" rIns="0" bIns="0" rtlCol="0">
            <a:spAutoFit/>
          </a:bodyPr>
          <a:lstStyle/>
          <a:p>
            <a:pPr>
              <a:tabLst>
                <a:tab pos="346075" algn="l"/>
              </a:tabLst>
            </a:pPr>
            <a:r>
              <a:rPr lang="en-US" sz="3800" dirty="0" smtClean="0">
                <a:solidFill>
                  <a:srgbClr val="FFA900"/>
                </a:solidFill>
                <a:latin typeface="Graphik Medium" panose="020B0603030202060203" pitchFamily="34" charset="0"/>
                <a:cs typeface="Arial"/>
              </a:rPr>
              <a:t>SLEEP… CHIEF NOURISHER IN LIFE’S FEAST</a:t>
            </a:r>
          </a:p>
          <a:p>
            <a:pPr>
              <a:spcBef>
                <a:spcPts val="3600"/>
              </a:spcBef>
              <a:tabLst>
                <a:tab pos="346075" algn="l"/>
              </a:tabLst>
            </a:pPr>
            <a:r>
              <a:rPr lang="en-US" sz="1400" dirty="0" smtClean="0">
                <a:solidFill>
                  <a:schemeClr val="accent4"/>
                </a:solidFill>
                <a:latin typeface="Graphik Medium" panose="020B0603030202060203" pitchFamily="34" charset="0"/>
                <a:cs typeface="Arial"/>
              </a:rPr>
              <a:t>WILLIAM SHAKESPEARE IN MACBETH</a:t>
            </a:r>
            <a:endParaRPr lang="en-US" sz="1400" dirty="0">
              <a:solidFill>
                <a:schemeClr val="accent4"/>
              </a:solidFill>
              <a:latin typeface="Graphik Medium" panose="020B0603030202060203" pitchFamily="34" charset="0"/>
              <a:cs typeface="Arial"/>
            </a:endParaRPr>
          </a:p>
        </p:txBody>
      </p:sp>
    </p:spTree>
    <p:extLst>
      <p:ext uri="{BB962C8B-B14F-4D97-AF65-F5344CB8AC3E}">
        <p14:creationId xmlns:p14="http://schemas.microsoft.com/office/powerpoint/2010/main" val="32649745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 MORE INFORMATION</a:t>
            </a:r>
          </a:p>
        </p:txBody>
      </p:sp>
      <p:sp>
        <p:nvSpPr>
          <p:cNvPr id="7" name="Content Placeholder 4"/>
          <p:cNvSpPr txBox="1">
            <a:spLocks/>
          </p:cNvSpPr>
          <p:nvPr/>
        </p:nvSpPr>
        <p:spPr>
          <a:xfrm>
            <a:off x="1066801" y="1330326"/>
            <a:ext cx="1600200" cy="959156"/>
          </a:xfrm>
          <a:prstGeom prst="rect">
            <a:avLst/>
          </a:prstGeom>
        </p:spPr>
        <p:txBody>
          <a:bodyPr/>
          <a:lstStyle>
            <a:lvl1pPr marL="228600" indent="-228600" algn="l" defTabSz="457200" rtl="0" eaLnBrk="1" latinLnBrk="0" hangingPunct="1">
              <a:spcBef>
                <a:spcPts val="600"/>
              </a:spcBef>
              <a:buClr>
                <a:srgbClr val="41464B"/>
              </a:buClr>
              <a:buFont typeface="Arial"/>
              <a:buChar char="•"/>
              <a:defRPr sz="2000" kern="1200">
                <a:solidFill>
                  <a:schemeClr val="tx1"/>
                </a:solidFill>
                <a:latin typeface="Graphik Light"/>
                <a:ea typeface="+mn-ea"/>
                <a:cs typeface="Graphik Light"/>
              </a:defRPr>
            </a:lvl1pPr>
            <a:lvl2pPr marL="685800" indent="-228600" algn="l" defTabSz="457200" rtl="0" eaLnBrk="1" latinLnBrk="0" hangingPunct="1">
              <a:spcBef>
                <a:spcPts val="600"/>
              </a:spcBef>
              <a:buClr>
                <a:srgbClr val="41464B"/>
              </a:buClr>
              <a:buFont typeface="Arial"/>
              <a:buChar char="–"/>
              <a:defRPr sz="1800" kern="1200">
                <a:solidFill>
                  <a:schemeClr val="tx1"/>
                </a:solidFill>
                <a:latin typeface="Graphik Light"/>
                <a:ea typeface="+mn-ea"/>
                <a:cs typeface="Graphik Light"/>
              </a:defRPr>
            </a:lvl2pPr>
            <a:lvl3pPr marL="1143000" indent="-228600" algn="l" defTabSz="457200" rtl="0" eaLnBrk="1" latinLnBrk="0" hangingPunct="1">
              <a:spcBef>
                <a:spcPts val="600"/>
              </a:spcBef>
              <a:buClr>
                <a:srgbClr val="41464B"/>
              </a:buClr>
              <a:buFont typeface="Arial"/>
              <a:buChar char="•"/>
              <a:defRPr sz="1600" kern="1200">
                <a:solidFill>
                  <a:schemeClr val="tx1"/>
                </a:solidFill>
                <a:latin typeface="Graphik Light"/>
                <a:ea typeface="+mn-ea"/>
                <a:cs typeface="Graphik Light"/>
              </a:defRPr>
            </a:lvl3pPr>
            <a:lvl4pPr marL="1600200" indent="-228600" algn="l" defTabSz="457200" rtl="0" eaLnBrk="1" latinLnBrk="0" hangingPunct="1">
              <a:spcBef>
                <a:spcPts val="600"/>
              </a:spcBef>
              <a:buClr>
                <a:srgbClr val="41464B"/>
              </a:buClr>
              <a:buFont typeface="Arial"/>
              <a:buChar char="–"/>
              <a:defRPr sz="1400" kern="1200">
                <a:solidFill>
                  <a:schemeClr val="tx1"/>
                </a:solidFill>
                <a:latin typeface="Graphik Light"/>
                <a:ea typeface="+mn-ea"/>
                <a:cs typeface="Graphik Light"/>
              </a:defRPr>
            </a:lvl4pPr>
            <a:lvl5pPr marL="2057400" indent="-228600" algn="l" defTabSz="457200" rtl="0" eaLnBrk="1" latinLnBrk="0" hangingPunct="1">
              <a:spcBef>
                <a:spcPts val="600"/>
              </a:spcBef>
              <a:buClr>
                <a:srgbClr val="41464B"/>
              </a:buClr>
              <a:buFont typeface="Arial"/>
              <a:buChar char="»"/>
              <a:defRPr sz="1400" kern="1200">
                <a:solidFill>
                  <a:schemeClr val="tx1"/>
                </a:solidFill>
                <a:latin typeface="Graphik Light"/>
                <a:ea typeface="+mn-ea"/>
                <a:cs typeface="Graphik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400" dirty="0"/>
              <a:t>Please visit </a:t>
            </a:r>
            <a:r>
              <a:rPr lang="en-US" sz="1400" dirty="0" smtClean="0"/>
              <a:t>Furthermore, </a:t>
            </a:r>
            <a:r>
              <a:rPr lang="en-US" sz="1400" dirty="0"/>
              <a:t/>
            </a:r>
            <a:br>
              <a:rPr lang="en-US" sz="1400" dirty="0"/>
            </a:br>
            <a:r>
              <a:rPr lang="en-US" sz="1400" dirty="0"/>
              <a:t>our own editorial site, for the latest health and wellness information.</a:t>
            </a:r>
          </a:p>
        </p:txBody>
      </p:sp>
    </p:spTree>
    <p:extLst>
      <p:ext uri="{BB962C8B-B14F-4D97-AF65-F5344CB8AC3E}">
        <p14:creationId xmlns:p14="http://schemas.microsoft.com/office/powerpoint/2010/main" val="5331995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 MORE INFORMATION</a:t>
            </a:r>
          </a:p>
        </p:txBody>
      </p:sp>
      <p:sp>
        <p:nvSpPr>
          <p:cNvPr id="7" name="Content Placeholder 4"/>
          <p:cNvSpPr txBox="1">
            <a:spLocks/>
          </p:cNvSpPr>
          <p:nvPr/>
        </p:nvSpPr>
        <p:spPr>
          <a:xfrm>
            <a:off x="1066801" y="1330326"/>
            <a:ext cx="1600200" cy="959156"/>
          </a:xfrm>
          <a:prstGeom prst="rect">
            <a:avLst/>
          </a:prstGeom>
        </p:spPr>
        <p:txBody>
          <a:bodyPr/>
          <a:lstStyle>
            <a:lvl1pPr marL="228600" indent="-228600" algn="l" defTabSz="457200" rtl="0" eaLnBrk="1" latinLnBrk="0" hangingPunct="1">
              <a:spcBef>
                <a:spcPts val="600"/>
              </a:spcBef>
              <a:buClr>
                <a:srgbClr val="41464B"/>
              </a:buClr>
              <a:buFont typeface="Arial"/>
              <a:buChar char="•"/>
              <a:defRPr sz="2000" kern="1200">
                <a:solidFill>
                  <a:schemeClr val="tx1"/>
                </a:solidFill>
                <a:latin typeface="Graphik Light"/>
                <a:ea typeface="+mn-ea"/>
                <a:cs typeface="Graphik Light"/>
              </a:defRPr>
            </a:lvl1pPr>
            <a:lvl2pPr marL="685800" indent="-228600" algn="l" defTabSz="457200" rtl="0" eaLnBrk="1" latinLnBrk="0" hangingPunct="1">
              <a:spcBef>
                <a:spcPts val="600"/>
              </a:spcBef>
              <a:buClr>
                <a:srgbClr val="41464B"/>
              </a:buClr>
              <a:buFont typeface="Arial"/>
              <a:buChar char="–"/>
              <a:defRPr sz="1800" kern="1200">
                <a:solidFill>
                  <a:schemeClr val="tx1"/>
                </a:solidFill>
                <a:latin typeface="Graphik Light"/>
                <a:ea typeface="+mn-ea"/>
                <a:cs typeface="Graphik Light"/>
              </a:defRPr>
            </a:lvl2pPr>
            <a:lvl3pPr marL="1143000" indent="-228600" algn="l" defTabSz="457200" rtl="0" eaLnBrk="1" latinLnBrk="0" hangingPunct="1">
              <a:spcBef>
                <a:spcPts val="600"/>
              </a:spcBef>
              <a:buClr>
                <a:srgbClr val="41464B"/>
              </a:buClr>
              <a:buFont typeface="Arial"/>
              <a:buChar char="•"/>
              <a:defRPr sz="1600" kern="1200">
                <a:solidFill>
                  <a:schemeClr val="tx1"/>
                </a:solidFill>
                <a:latin typeface="Graphik Light"/>
                <a:ea typeface="+mn-ea"/>
                <a:cs typeface="Graphik Light"/>
              </a:defRPr>
            </a:lvl3pPr>
            <a:lvl4pPr marL="1600200" indent="-228600" algn="l" defTabSz="457200" rtl="0" eaLnBrk="1" latinLnBrk="0" hangingPunct="1">
              <a:spcBef>
                <a:spcPts val="600"/>
              </a:spcBef>
              <a:buClr>
                <a:srgbClr val="41464B"/>
              </a:buClr>
              <a:buFont typeface="Arial"/>
              <a:buChar char="–"/>
              <a:defRPr sz="1400" kern="1200">
                <a:solidFill>
                  <a:schemeClr val="tx1"/>
                </a:solidFill>
                <a:latin typeface="Graphik Light"/>
                <a:ea typeface="+mn-ea"/>
                <a:cs typeface="Graphik Light"/>
              </a:defRPr>
            </a:lvl4pPr>
            <a:lvl5pPr marL="2057400" indent="-228600" algn="l" defTabSz="457200" rtl="0" eaLnBrk="1" latinLnBrk="0" hangingPunct="1">
              <a:spcBef>
                <a:spcPts val="600"/>
              </a:spcBef>
              <a:buClr>
                <a:srgbClr val="41464B"/>
              </a:buClr>
              <a:buFont typeface="Arial"/>
              <a:buChar char="»"/>
              <a:defRPr sz="1400" kern="1200">
                <a:solidFill>
                  <a:schemeClr val="tx1"/>
                </a:solidFill>
                <a:latin typeface="Graphik Light"/>
                <a:ea typeface="+mn-ea"/>
                <a:cs typeface="Graphik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400" dirty="0"/>
              <a:t>Please visit </a:t>
            </a:r>
            <a:r>
              <a:rPr lang="en-US" sz="1400" dirty="0" smtClean="0"/>
              <a:t>Furthermore, </a:t>
            </a:r>
            <a:r>
              <a:rPr lang="en-US" sz="1400" dirty="0"/>
              <a:t/>
            </a:r>
            <a:br>
              <a:rPr lang="en-US" sz="1400" dirty="0"/>
            </a:br>
            <a:r>
              <a:rPr lang="en-US" sz="1400" dirty="0"/>
              <a:t>our own editorial site, for the latest health and wellness information.</a:t>
            </a:r>
          </a:p>
        </p:txBody>
      </p:sp>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8947" r="2547" b="5297"/>
          <a:stretch/>
        </p:blipFill>
        <p:spPr bwMode="auto">
          <a:xfrm>
            <a:off x="3048000" y="1524000"/>
            <a:ext cx="5512980" cy="38810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331995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38692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PURPOSE OF SLEEP</a:t>
            </a:r>
            <a:endParaRPr lang="en-US" dirty="0"/>
          </a:p>
        </p:txBody>
      </p:sp>
      <p:sp>
        <p:nvSpPr>
          <p:cNvPr id="3" name="Content Placeholder 2"/>
          <p:cNvSpPr>
            <a:spLocks noGrp="1"/>
          </p:cNvSpPr>
          <p:nvPr>
            <p:ph idx="1"/>
          </p:nvPr>
        </p:nvSpPr>
        <p:spPr/>
        <p:txBody>
          <a:bodyPr/>
          <a:lstStyle/>
          <a:p>
            <a:pPr marL="0" indent="0">
              <a:buNone/>
            </a:pPr>
            <a:r>
              <a:rPr lang="en-US" i="1" dirty="0" smtClean="0">
                <a:latin typeface="Graphik Medium"/>
                <a:cs typeface="Graphik Medium"/>
              </a:rPr>
              <a:t>It seems that every mammal requires sleep…</a:t>
            </a:r>
          </a:p>
          <a:p>
            <a:r>
              <a:rPr lang="en-US" dirty="0" smtClean="0"/>
              <a:t>A study was done on rats where they were kept on total sleep deprivation (TSD)…</a:t>
            </a:r>
          </a:p>
          <a:p>
            <a:pPr lvl="1"/>
            <a:r>
              <a:rPr lang="en-US" dirty="0" smtClean="0"/>
              <a:t>They all died within 11-32 days</a:t>
            </a:r>
          </a:p>
          <a:p>
            <a:pPr>
              <a:spcBef>
                <a:spcPts val="14800"/>
              </a:spcBef>
            </a:pPr>
            <a:r>
              <a:rPr lang="en-US" dirty="0" smtClean="0"/>
              <a:t>Why would humans evolve to require to go through a period of hours (~1/3 of the day) of being unconscious and susceptible to being attacked by predators UNLESS </a:t>
            </a:r>
            <a:br>
              <a:rPr lang="en-US" dirty="0" smtClean="0"/>
            </a:br>
            <a:r>
              <a:rPr lang="en-US" dirty="0" smtClean="0"/>
              <a:t>it’s important</a:t>
            </a:r>
            <a:endParaRPr lang="en-US" dirty="0"/>
          </a:p>
        </p:txBody>
      </p:sp>
      <p:pic>
        <p:nvPicPr>
          <p:cNvPr id="5" name="Picture 4"/>
          <p:cNvPicPr>
            <a:picLocks noChangeAspect="1"/>
          </p:cNvPicPr>
          <p:nvPr/>
        </p:nvPicPr>
        <p:blipFill rotWithShape="1">
          <a:blip r:embed="rId2">
            <a:grayscl/>
            <a:extLst>
              <a:ext uri="{BEBA8EAE-BF5A-486C-A8C5-ECC9F3942E4B}">
                <a14:imgProps xmlns:a14="http://schemas.microsoft.com/office/drawing/2010/main">
                  <a14:imgLayer r:embed="rId3">
                    <a14:imgEffect>
                      <a14:brightnessContrast bright="10000"/>
                    </a14:imgEffect>
                  </a14:imgLayer>
                </a14:imgProps>
              </a:ext>
            </a:extLst>
          </a:blip>
          <a:srcRect t="13262"/>
          <a:stretch/>
        </p:blipFill>
        <p:spPr>
          <a:xfrm>
            <a:off x="2514600" y="3124200"/>
            <a:ext cx="4114800" cy="1284880"/>
          </a:xfrm>
          <a:prstGeom prst="rect">
            <a:avLst/>
          </a:prstGeom>
        </p:spPr>
      </p:pic>
      <p:sp>
        <p:nvSpPr>
          <p:cNvPr id="12" name="Footer Placeholder 10"/>
          <p:cNvSpPr txBox="1">
            <a:spLocks/>
          </p:cNvSpPr>
          <p:nvPr/>
        </p:nvSpPr>
        <p:spPr>
          <a:xfrm>
            <a:off x="1143000" y="228600"/>
            <a:ext cx="2895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dirty="0" smtClean="0">
                <a:latin typeface="Graphik Light" panose="020B0403030202060203" pitchFamily="34" charset="0"/>
              </a:rPr>
              <a:t>SCIENCE</a:t>
            </a:r>
            <a:endParaRPr lang="en-US" sz="1400" dirty="0">
              <a:latin typeface="Graphik Light" panose="020B0403030202060203" pitchFamily="34" charset="0"/>
            </a:endParaRPr>
          </a:p>
        </p:txBody>
      </p:sp>
    </p:spTree>
    <p:extLst>
      <p:ext uri="{BB962C8B-B14F-4D97-AF65-F5344CB8AC3E}">
        <p14:creationId xmlns:p14="http://schemas.microsoft.com/office/powerpoint/2010/main" val="23182895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SLEEP STAGES</a:t>
            </a:r>
            <a:endParaRPr lang="en-US" dirty="0"/>
          </a:p>
        </p:txBody>
      </p:sp>
      <p:sp>
        <p:nvSpPr>
          <p:cNvPr id="3" name="Content Placeholder 2"/>
          <p:cNvSpPr>
            <a:spLocks noGrp="1"/>
          </p:cNvSpPr>
          <p:nvPr>
            <p:ph idx="1"/>
          </p:nvPr>
        </p:nvSpPr>
        <p:spPr/>
        <p:txBody>
          <a:bodyPr/>
          <a:lstStyle/>
          <a:p>
            <a:pPr marL="0" indent="0">
              <a:buNone/>
            </a:pPr>
            <a:r>
              <a:rPr lang="en-US" i="1" dirty="0" smtClean="0">
                <a:latin typeface="Graphik Medium"/>
                <a:cs typeface="Graphik Medium"/>
              </a:rPr>
              <a:t>Sleep is separated into:</a:t>
            </a:r>
          </a:p>
          <a:p>
            <a:r>
              <a:rPr lang="en-US" dirty="0" smtClean="0"/>
              <a:t>Non-REM</a:t>
            </a:r>
          </a:p>
          <a:p>
            <a:r>
              <a:rPr lang="en-US" dirty="0" smtClean="0"/>
              <a:t>REM</a:t>
            </a:r>
            <a:endParaRPr lang="en-US" dirty="0"/>
          </a:p>
        </p:txBody>
      </p:sp>
      <p:sp>
        <p:nvSpPr>
          <p:cNvPr id="5" name="Rectangle 4"/>
          <p:cNvSpPr/>
          <p:nvPr/>
        </p:nvSpPr>
        <p:spPr>
          <a:xfrm>
            <a:off x="1905000" y="5571292"/>
            <a:ext cx="6746490" cy="677108"/>
          </a:xfrm>
          <a:prstGeom prst="rect">
            <a:avLst/>
          </a:prstGeom>
        </p:spPr>
        <p:txBody>
          <a:bodyPr wrap="square">
            <a:spAutoFit/>
          </a:bodyPr>
          <a:lstStyle/>
          <a:p>
            <a:pPr algn="ctr">
              <a:spcBef>
                <a:spcPts val="16800"/>
              </a:spcBef>
            </a:pPr>
            <a:r>
              <a:rPr lang="en-US" i="1" dirty="0">
                <a:solidFill>
                  <a:srgbClr val="41464B"/>
                </a:solidFill>
                <a:latin typeface="Graphik Medium" panose="020B0603030202060203" pitchFamily="34" charset="0"/>
                <a:cs typeface="Arial Bold Italic"/>
              </a:rPr>
              <a:t>Every hour of sleep </a:t>
            </a:r>
            <a:r>
              <a:rPr lang="en-US" i="1" u="sng" dirty="0">
                <a:solidFill>
                  <a:srgbClr val="41464B"/>
                </a:solidFill>
                <a:latin typeface="Graphik Medium" panose="020B0603030202060203" pitchFamily="34" charset="0"/>
                <a:cs typeface="Arial Bold Italic"/>
              </a:rPr>
              <a:t>before</a:t>
            </a:r>
            <a:r>
              <a:rPr lang="en-US" i="1" dirty="0">
                <a:solidFill>
                  <a:srgbClr val="41464B"/>
                </a:solidFill>
                <a:latin typeface="Graphik Medium" panose="020B0603030202060203" pitchFamily="34" charset="0"/>
                <a:cs typeface="Arial Bold Italic"/>
              </a:rPr>
              <a:t> </a:t>
            </a:r>
            <a:r>
              <a:rPr lang="en-US" i="1" dirty="0" smtClean="0">
                <a:solidFill>
                  <a:srgbClr val="41464B"/>
                </a:solidFill>
                <a:latin typeface="Graphik Medium" panose="020B0603030202060203" pitchFamily="34" charset="0"/>
                <a:cs typeface="Arial Bold Italic"/>
              </a:rPr>
              <a:t/>
            </a:r>
            <a:br>
              <a:rPr lang="en-US" i="1" dirty="0" smtClean="0">
                <a:solidFill>
                  <a:srgbClr val="41464B"/>
                </a:solidFill>
                <a:latin typeface="Graphik Medium" panose="020B0603030202060203" pitchFamily="34" charset="0"/>
                <a:cs typeface="Arial Bold Italic"/>
              </a:rPr>
            </a:br>
            <a:r>
              <a:rPr lang="en-US" i="1" dirty="0" smtClean="0">
                <a:solidFill>
                  <a:srgbClr val="41464B"/>
                </a:solidFill>
                <a:latin typeface="Graphik Medium" panose="020B0603030202060203" pitchFamily="34" charset="0"/>
                <a:cs typeface="Arial Bold Italic"/>
              </a:rPr>
              <a:t>midnight </a:t>
            </a:r>
            <a:r>
              <a:rPr lang="en-US" i="1" dirty="0">
                <a:solidFill>
                  <a:srgbClr val="41464B"/>
                </a:solidFill>
                <a:latin typeface="Graphik Medium" panose="020B0603030202060203" pitchFamily="34" charset="0"/>
                <a:cs typeface="Arial Bold Italic"/>
              </a:rPr>
              <a:t>is worth two hours </a:t>
            </a:r>
            <a:r>
              <a:rPr lang="en-US" sz="2000" i="1" u="sng" dirty="0">
                <a:solidFill>
                  <a:srgbClr val="41464B"/>
                </a:solidFill>
                <a:latin typeface="Graphik Medium" panose="020B0603030202060203" pitchFamily="34" charset="0"/>
                <a:cs typeface="Arial Bold Italic"/>
              </a:rPr>
              <a:t>after</a:t>
            </a:r>
            <a:r>
              <a:rPr lang="en-US" sz="2000" i="1" dirty="0">
                <a:solidFill>
                  <a:srgbClr val="41464B"/>
                </a:solidFill>
                <a:latin typeface="Graphik Medium" panose="020B0603030202060203" pitchFamily="34" charset="0"/>
                <a:cs typeface="Arial Bold Italic"/>
              </a:rPr>
              <a:t>.</a:t>
            </a:r>
          </a:p>
        </p:txBody>
      </p:sp>
      <p:grpSp>
        <p:nvGrpSpPr>
          <p:cNvPr id="61" name="Group 60"/>
          <p:cNvGrpSpPr/>
          <p:nvPr/>
        </p:nvGrpSpPr>
        <p:grpSpPr>
          <a:xfrm>
            <a:off x="1233268" y="2994685"/>
            <a:ext cx="7148732" cy="2510985"/>
            <a:chOff x="1219200" y="2994685"/>
            <a:chExt cx="7148732" cy="2510985"/>
          </a:xfrm>
        </p:grpSpPr>
        <p:cxnSp>
          <p:nvCxnSpPr>
            <p:cNvPr id="9" name="Straight Connector 8"/>
            <p:cNvCxnSpPr/>
            <p:nvPr/>
          </p:nvCxnSpPr>
          <p:spPr>
            <a:xfrm>
              <a:off x="2980968" y="4972474"/>
              <a:ext cx="0" cy="72152"/>
            </a:xfrm>
            <a:prstGeom prst="line">
              <a:avLst/>
            </a:prstGeom>
            <a:ln w="19050">
              <a:solidFill>
                <a:schemeClr val="bg1">
                  <a:lumMod val="75000"/>
                </a:schemeClr>
              </a:solidFill>
            </a:ln>
            <a:effectLst/>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697456" y="4972474"/>
              <a:ext cx="0" cy="72152"/>
            </a:xfrm>
            <a:prstGeom prst="line">
              <a:avLst/>
            </a:prstGeom>
            <a:ln w="19050">
              <a:solidFill>
                <a:schemeClr val="bg1">
                  <a:lumMod val="75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413943" y="4972474"/>
              <a:ext cx="0" cy="72152"/>
            </a:xfrm>
            <a:prstGeom prst="line">
              <a:avLst/>
            </a:prstGeom>
            <a:ln w="19050">
              <a:solidFill>
                <a:schemeClr val="bg1">
                  <a:lumMod val="75000"/>
                </a:schemeClr>
              </a:solidFill>
            </a:ln>
            <a:effectLst/>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846920" y="4972474"/>
              <a:ext cx="0" cy="72152"/>
            </a:xfrm>
            <a:prstGeom prst="line">
              <a:avLst/>
            </a:prstGeom>
            <a:ln w="19050">
              <a:solidFill>
                <a:schemeClr val="bg1">
                  <a:lumMod val="75000"/>
                </a:schemeClr>
              </a:solidFill>
            </a:ln>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130431" y="4972474"/>
              <a:ext cx="0" cy="72152"/>
            </a:xfrm>
            <a:prstGeom prst="line">
              <a:avLst/>
            </a:prstGeom>
            <a:ln w="19050">
              <a:solidFill>
                <a:schemeClr val="bg1">
                  <a:lumMod val="75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563409" y="4972474"/>
              <a:ext cx="0" cy="72152"/>
            </a:xfrm>
            <a:prstGeom prst="line">
              <a:avLst/>
            </a:prstGeom>
            <a:ln w="19050">
              <a:solidFill>
                <a:schemeClr val="bg1">
                  <a:lumMod val="75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7279898" y="4972474"/>
              <a:ext cx="0" cy="72152"/>
            </a:xfrm>
            <a:prstGeom prst="line">
              <a:avLst/>
            </a:prstGeom>
            <a:ln w="19050">
              <a:solidFill>
                <a:schemeClr val="bg1">
                  <a:lumMod val="75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996388" y="4972474"/>
              <a:ext cx="0" cy="72152"/>
            </a:xfrm>
            <a:prstGeom prst="line">
              <a:avLst/>
            </a:prstGeom>
            <a:ln w="19050">
              <a:solidFill>
                <a:schemeClr val="bg1">
                  <a:lumMod val="75000"/>
                </a:schemeClr>
              </a:solidFill>
            </a:ln>
            <a:effectLst/>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062585" y="5024783"/>
              <a:ext cx="403790" cy="251817"/>
            </a:xfrm>
            <a:prstGeom prst="rect">
              <a:avLst/>
            </a:prstGeom>
            <a:noFill/>
          </p:spPr>
          <p:txBody>
            <a:bodyPr wrap="none" rtlCol="0" anchor="ctr">
              <a:spAutoFit/>
            </a:bodyPr>
            <a:lstStyle/>
            <a:p>
              <a:pPr algn="ctr"/>
              <a:r>
                <a:rPr lang="en-US" sz="1200" dirty="0" smtClean="0">
                  <a:solidFill>
                    <a:srgbClr val="41464B"/>
                  </a:solidFill>
                  <a:latin typeface="Graphik Light"/>
                  <a:cs typeface="Graphik Light"/>
                </a:rPr>
                <a:t>0</a:t>
              </a:r>
              <a:endParaRPr lang="en-US" sz="1200" dirty="0">
                <a:solidFill>
                  <a:srgbClr val="41464B"/>
                </a:solidFill>
                <a:latin typeface="Graphik Light"/>
                <a:cs typeface="Graphik Light"/>
              </a:endParaRPr>
            </a:p>
          </p:txBody>
        </p:sp>
        <p:sp>
          <p:nvSpPr>
            <p:cNvPr id="24" name="TextBox 23"/>
            <p:cNvSpPr txBox="1"/>
            <p:nvPr/>
          </p:nvSpPr>
          <p:spPr>
            <a:xfrm>
              <a:off x="2811375" y="5024783"/>
              <a:ext cx="339184" cy="251817"/>
            </a:xfrm>
            <a:prstGeom prst="rect">
              <a:avLst/>
            </a:prstGeom>
            <a:noFill/>
          </p:spPr>
          <p:txBody>
            <a:bodyPr wrap="none" rtlCol="0" anchor="ctr">
              <a:spAutoFit/>
            </a:bodyPr>
            <a:lstStyle/>
            <a:p>
              <a:pPr algn="ctr"/>
              <a:r>
                <a:rPr lang="en-US" sz="1200" dirty="0" smtClean="0">
                  <a:solidFill>
                    <a:srgbClr val="41464B"/>
                  </a:solidFill>
                  <a:latin typeface="Graphik Light"/>
                  <a:cs typeface="Graphik Light"/>
                </a:rPr>
                <a:t>1</a:t>
              </a:r>
              <a:endParaRPr lang="en-US" sz="1200" dirty="0">
                <a:solidFill>
                  <a:srgbClr val="41464B"/>
                </a:solidFill>
                <a:latin typeface="Graphik Light"/>
                <a:cs typeface="Graphik Light"/>
              </a:endParaRPr>
            </a:p>
          </p:txBody>
        </p:sp>
        <p:sp>
          <p:nvSpPr>
            <p:cNvPr id="25" name="TextBox 24"/>
            <p:cNvSpPr txBox="1"/>
            <p:nvPr/>
          </p:nvSpPr>
          <p:spPr>
            <a:xfrm>
              <a:off x="3504572" y="5024783"/>
              <a:ext cx="385764" cy="251817"/>
            </a:xfrm>
            <a:prstGeom prst="rect">
              <a:avLst/>
            </a:prstGeom>
            <a:noFill/>
          </p:spPr>
          <p:txBody>
            <a:bodyPr wrap="none" rtlCol="0" anchor="ctr">
              <a:spAutoFit/>
            </a:bodyPr>
            <a:lstStyle/>
            <a:p>
              <a:pPr algn="ctr"/>
              <a:r>
                <a:rPr lang="en-US" sz="1200" dirty="0" smtClean="0">
                  <a:solidFill>
                    <a:srgbClr val="41464B"/>
                  </a:solidFill>
                  <a:latin typeface="Graphik Light"/>
                  <a:cs typeface="Graphik Light"/>
                </a:rPr>
                <a:t>2</a:t>
              </a:r>
              <a:endParaRPr lang="en-US" sz="1200" dirty="0">
                <a:solidFill>
                  <a:srgbClr val="41464B"/>
                </a:solidFill>
                <a:latin typeface="Graphik Light"/>
                <a:cs typeface="Graphik Light"/>
              </a:endParaRPr>
            </a:p>
          </p:txBody>
        </p:sp>
        <p:sp>
          <p:nvSpPr>
            <p:cNvPr id="26" name="TextBox 25"/>
            <p:cNvSpPr txBox="1"/>
            <p:nvPr/>
          </p:nvSpPr>
          <p:spPr>
            <a:xfrm>
              <a:off x="4221061" y="5024783"/>
              <a:ext cx="385764" cy="251817"/>
            </a:xfrm>
            <a:prstGeom prst="rect">
              <a:avLst/>
            </a:prstGeom>
            <a:noFill/>
          </p:spPr>
          <p:txBody>
            <a:bodyPr wrap="none" rtlCol="0" anchor="ctr">
              <a:spAutoFit/>
            </a:bodyPr>
            <a:lstStyle/>
            <a:p>
              <a:pPr algn="ctr"/>
              <a:r>
                <a:rPr lang="en-US" sz="1200" dirty="0" smtClean="0">
                  <a:solidFill>
                    <a:srgbClr val="41464B"/>
                  </a:solidFill>
                  <a:latin typeface="Graphik Light"/>
                  <a:cs typeface="Graphik Light"/>
                </a:rPr>
                <a:t>3</a:t>
              </a:r>
              <a:endParaRPr lang="en-US" sz="1200" dirty="0">
                <a:solidFill>
                  <a:srgbClr val="41464B"/>
                </a:solidFill>
                <a:latin typeface="Graphik Light"/>
                <a:cs typeface="Graphik Light"/>
              </a:endParaRPr>
            </a:p>
          </p:txBody>
        </p:sp>
        <p:sp>
          <p:nvSpPr>
            <p:cNvPr id="27" name="TextBox 26"/>
            <p:cNvSpPr txBox="1"/>
            <p:nvPr/>
          </p:nvSpPr>
          <p:spPr>
            <a:xfrm>
              <a:off x="4928816" y="5024783"/>
              <a:ext cx="403790" cy="251817"/>
            </a:xfrm>
            <a:prstGeom prst="rect">
              <a:avLst/>
            </a:prstGeom>
            <a:noFill/>
          </p:spPr>
          <p:txBody>
            <a:bodyPr wrap="none" rtlCol="0" anchor="ctr">
              <a:spAutoFit/>
            </a:bodyPr>
            <a:lstStyle/>
            <a:p>
              <a:pPr algn="ctr"/>
              <a:r>
                <a:rPr lang="en-US" sz="1200" dirty="0" smtClean="0">
                  <a:solidFill>
                    <a:srgbClr val="41464B"/>
                  </a:solidFill>
                  <a:latin typeface="Graphik Light"/>
                  <a:cs typeface="Graphik Light"/>
                </a:rPr>
                <a:t>4</a:t>
              </a:r>
              <a:endParaRPr lang="en-US" sz="1200" dirty="0">
                <a:solidFill>
                  <a:srgbClr val="41464B"/>
                </a:solidFill>
                <a:latin typeface="Graphik Light"/>
                <a:cs typeface="Graphik Light"/>
              </a:endParaRPr>
            </a:p>
          </p:txBody>
        </p:sp>
        <p:sp>
          <p:nvSpPr>
            <p:cNvPr id="28" name="TextBox 27"/>
            <p:cNvSpPr txBox="1"/>
            <p:nvPr/>
          </p:nvSpPr>
          <p:spPr>
            <a:xfrm>
              <a:off x="5654038" y="5024783"/>
              <a:ext cx="385764" cy="251817"/>
            </a:xfrm>
            <a:prstGeom prst="rect">
              <a:avLst/>
            </a:prstGeom>
            <a:noFill/>
          </p:spPr>
          <p:txBody>
            <a:bodyPr wrap="none" rtlCol="0" anchor="ctr">
              <a:spAutoFit/>
            </a:bodyPr>
            <a:lstStyle/>
            <a:p>
              <a:pPr algn="ctr"/>
              <a:r>
                <a:rPr lang="en-US" sz="1200" dirty="0" smtClean="0">
                  <a:solidFill>
                    <a:srgbClr val="41464B"/>
                  </a:solidFill>
                  <a:latin typeface="Graphik Light"/>
                  <a:cs typeface="Graphik Light"/>
                </a:rPr>
                <a:t>5</a:t>
              </a:r>
              <a:endParaRPr lang="en-US" sz="1200" dirty="0">
                <a:solidFill>
                  <a:srgbClr val="41464B"/>
                </a:solidFill>
                <a:latin typeface="Graphik Light"/>
                <a:cs typeface="Graphik Light"/>
              </a:endParaRPr>
            </a:p>
          </p:txBody>
        </p:sp>
        <p:sp>
          <p:nvSpPr>
            <p:cNvPr id="29" name="TextBox 28"/>
            <p:cNvSpPr txBox="1"/>
            <p:nvPr/>
          </p:nvSpPr>
          <p:spPr>
            <a:xfrm>
              <a:off x="6357681" y="5024783"/>
              <a:ext cx="403790" cy="251817"/>
            </a:xfrm>
            <a:prstGeom prst="rect">
              <a:avLst/>
            </a:prstGeom>
            <a:noFill/>
          </p:spPr>
          <p:txBody>
            <a:bodyPr wrap="none" rtlCol="0" anchor="ctr">
              <a:spAutoFit/>
            </a:bodyPr>
            <a:lstStyle/>
            <a:p>
              <a:pPr algn="ctr"/>
              <a:r>
                <a:rPr lang="en-US" sz="1200" dirty="0" smtClean="0">
                  <a:solidFill>
                    <a:srgbClr val="41464B"/>
                  </a:solidFill>
                  <a:latin typeface="Graphik Light"/>
                  <a:cs typeface="Graphik Light"/>
                </a:rPr>
                <a:t>6</a:t>
              </a:r>
              <a:endParaRPr lang="en-US" sz="1200" dirty="0">
                <a:solidFill>
                  <a:srgbClr val="41464B"/>
                </a:solidFill>
                <a:latin typeface="Graphik Light"/>
                <a:cs typeface="Graphik Light"/>
              </a:endParaRPr>
            </a:p>
          </p:txBody>
        </p:sp>
        <p:sp>
          <p:nvSpPr>
            <p:cNvPr id="30" name="TextBox 29"/>
            <p:cNvSpPr txBox="1"/>
            <p:nvPr/>
          </p:nvSpPr>
          <p:spPr>
            <a:xfrm>
              <a:off x="7094902" y="5024783"/>
              <a:ext cx="369992" cy="251817"/>
            </a:xfrm>
            <a:prstGeom prst="rect">
              <a:avLst/>
            </a:prstGeom>
            <a:noFill/>
          </p:spPr>
          <p:txBody>
            <a:bodyPr wrap="none" rtlCol="0" anchor="ctr">
              <a:spAutoFit/>
            </a:bodyPr>
            <a:lstStyle/>
            <a:p>
              <a:pPr algn="ctr"/>
              <a:r>
                <a:rPr lang="en-US" sz="1200" dirty="0" smtClean="0">
                  <a:solidFill>
                    <a:srgbClr val="41464B"/>
                  </a:solidFill>
                  <a:latin typeface="Graphik Light"/>
                  <a:cs typeface="Graphik Light"/>
                </a:rPr>
                <a:t>7</a:t>
              </a:r>
              <a:endParaRPr lang="en-US" sz="1200" dirty="0">
                <a:solidFill>
                  <a:srgbClr val="41464B"/>
                </a:solidFill>
                <a:latin typeface="Graphik Light"/>
                <a:cs typeface="Graphik Light"/>
              </a:endParaRPr>
            </a:p>
          </p:txBody>
        </p:sp>
        <p:sp>
          <p:nvSpPr>
            <p:cNvPr id="31" name="TextBox 30"/>
            <p:cNvSpPr txBox="1"/>
            <p:nvPr/>
          </p:nvSpPr>
          <p:spPr>
            <a:xfrm>
              <a:off x="7794492" y="5024783"/>
              <a:ext cx="403790" cy="251817"/>
            </a:xfrm>
            <a:prstGeom prst="rect">
              <a:avLst/>
            </a:prstGeom>
            <a:noFill/>
          </p:spPr>
          <p:txBody>
            <a:bodyPr wrap="none" rtlCol="0" anchor="ctr">
              <a:spAutoFit/>
            </a:bodyPr>
            <a:lstStyle/>
            <a:p>
              <a:pPr algn="ctr"/>
              <a:r>
                <a:rPr lang="en-US" sz="1200" dirty="0" smtClean="0">
                  <a:solidFill>
                    <a:srgbClr val="41464B"/>
                  </a:solidFill>
                  <a:latin typeface="Graphik Light"/>
                  <a:cs typeface="Graphik Light"/>
                </a:rPr>
                <a:t>8</a:t>
              </a:r>
              <a:endParaRPr lang="en-US" sz="1200" dirty="0">
                <a:solidFill>
                  <a:srgbClr val="41464B"/>
                </a:solidFill>
                <a:latin typeface="Graphik Light"/>
                <a:cs typeface="Graphik Light"/>
              </a:endParaRPr>
            </a:p>
          </p:txBody>
        </p:sp>
        <p:sp>
          <p:nvSpPr>
            <p:cNvPr id="32" name="TextBox 31"/>
            <p:cNvSpPr txBox="1"/>
            <p:nvPr/>
          </p:nvSpPr>
          <p:spPr>
            <a:xfrm>
              <a:off x="1219200" y="2994685"/>
              <a:ext cx="1088793" cy="279797"/>
            </a:xfrm>
            <a:prstGeom prst="rect">
              <a:avLst/>
            </a:prstGeom>
            <a:noFill/>
          </p:spPr>
          <p:txBody>
            <a:bodyPr wrap="none" rtlCol="0" anchor="ctr">
              <a:spAutoFit/>
            </a:bodyPr>
            <a:lstStyle/>
            <a:p>
              <a:pPr algn="ctr"/>
              <a:r>
                <a:rPr lang="en-US" sz="1400" i="1" dirty="0" smtClean="0">
                  <a:solidFill>
                    <a:srgbClr val="41464B"/>
                  </a:solidFill>
                  <a:latin typeface="Graphik Medium"/>
                  <a:cs typeface="Graphik Medium"/>
                </a:rPr>
                <a:t>Awake</a:t>
              </a:r>
              <a:endParaRPr lang="en-US" sz="1400" i="1" dirty="0">
                <a:solidFill>
                  <a:srgbClr val="41464B"/>
                </a:solidFill>
                <a:latin typeface="Graphik Medium"/>
                <a:cs typeface="Graphik Medium"/>
              </a:endParaRPr>
            </a:p>
          </p:txBody>
        </p:sp>
        <p:sp>
          <p:nvSpPr>
            <p:cNvPr id="33" name="AutoShape 3"/>
            <p:cNvSpPr>
              <a:spLocks noChangeAspect="1" noChangeArrowheads="1" noTextEdit="1"/>
            </p:cNvSpPr>
            <p:nvPr/>
          </p:nvSpPr>
          <p:spPr bwMode="auto">
            <a:xfrm>
              <a:off x="2264768" y="3068268"/>
              <a:ext cx="6036219" cy="1932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5"/>
            <p:cNvSpPr>
              <a:spLocks/>
            </p:cNvSpPr>
            <p:nvPr/>
          </p:nvSpPr>
          <p:spPr bwMode="auto">
            <a:xfrm>
              <a:off x="7292347" y="3075484"/>
              <a:ext cx="381588" cy="1917989"/>
            </a:xfrm>
            <a:custGeom>
              <a:avLst/>
              <a:gdLst>
                <a:gd name="T0" fmla="*/ 0 w 1328"/>
                <a:gd name="T1" fmla="*/ 0 h 10372"/>
                <a:gd name="T2" fmla="*/ 180 w 1328"/>
                <a:gd name="T3" fmla="*/ 0 h 10372"/>
                <a:gd name="T4" fmla="*/ 180 w 1328"/>
                <a:gd name="T5" fmla="*/ 913 h 10372"/>
                <a:gd name="T6" fmla="*/ 469 w 1328"/>
                <a:gd name="T7" fmla="*/ 913 h 10372"/>
                <a:gd name="T8" fmla="*/ 469 w 1328"/>
                <a:gd name="T9" fmla="*/ 0 h 10372"/>
                <a:gd name="T10" fmla="*/ 728 w 1328"/>
                <a:gd name="T11" fmla="*/ 0 h 10372"/>
                <a:gd name="T12" fmla="*/ 728 w 1328"/>
                <a:gd name="T13" fmla="*/ 4673 h 10372"/>
                <a:gd name="T14" fmla="*/ 1328 w 1328"/>
                <a:gd name="T15" fmla="*/ 4673 h 10372"/>
                <a:gd name="T16" fmla="*/ 1328 w 1328"/>
                <a:gd name="T17" fmla="*/ 10372 h 10372"/>
                <a:gd name="T18" fmla="*/ 728 w 1328"/>
                <a:gd name="T19" fmla="*/ 10372 h 10372"/>
                <a:gd name="T20" fmla="*/ 717 w 1328"/>
                <a:gd name="T21" fmla="*/ 10372 h 10372"/>
                <a:gd name="T22" fmla="*/ 662 w 1328"/>
                <a:gd name="T23" fmla="*/ 10372 h 10372"/>
                <a:gd name="T24" fmla="*/ 469 w 1328"/>
                <a:gd name="T25" fmla="*/ 10372 h 10372"/>
                <a:gd name="T26" fmla="*/ 180 w 1328"/>
                <a:gd name="T27" fmla="*/ 10372 h 10372"/>
                <a:gd name="T28" fmla="*/ 51 w 1328"/>
                <a:gd name="T29" fmla="*/ 10372 h 10372"/>
                <a:gd name="T30" fmla="*/ 0 w 1328"/>
                <a:gd name="T31" fmla="*/ 10372 h 10372"/>
                <a:gd name="T32" fmla="*/ 0 w 1328"/>
                <a:gd name="T33" fmla="*/ 0 h 10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28" h="10372">
                  <a:moveTo>
                    <a:pt x="0" y="0"/>
                  </a:moveTo>
                  <a:lnTo>
                    <a:pt x="180" y="0"/>
                  </a:lnTo>
                  <a:lnTo>
                    <a:pt x="180" y="913"/>
                  </a:lnTo>
                  <a:lnTo>
                    <a:pt x="469" y="913"/>
                  </a:lnTo>
                  <a:lnTo>
                    <a:pt x="469" y="0"/>
                  </a:lnTo>
                  <a:lnTo>
                    <a:pt x="728" y="0"/>
                  </a:lnTo>
                  <a:lnTo>
                    <a:pt x="728" y="4673"/>
                  </a:lnTo>
                  <a:lnTo>
                    <a:pt x="1328" y="4673"/>
                  </a:lnTo>
                  <a:lnTo>
                    <a:pt x="1328" y="10372"/>
                  </a:lnTo>
                  <a:lnTo>
                    <a:pt x="728" y="10372"/>
                  </a:lnTo>
                  <a:lnTo>
                    <a:pt x="717" y="10372"/>
                  </a:lnTo>
                  <a:lnTo>
                    <a:pt x="662" y="10372"/>
                  </a:lnTo>
                  <a:lnTo>
                    <a:pt x="469" y="10372"/>
                  </a:lnTo>
                  <a:lnTo>
                    <a:pt x="180" y="10372"/>
                  </a:lnTo>
                  <a:lnTo>
                    <a:pt x="51" y="10372"/>
                  </a:lnTo>
                  <a:lnTo>
                    <a:pt x="0" y="10372"/>
                  </a:lnTo>
                  <a:lnTo>
                    <a:pt x="0" y="0"/>
                  </a:lnTo>
                  <a:close/>
                </a:path>
              </a:pathLst>
            </a:custGeom>
            <a:solidFill>
              <a:srgbClr val="41464B"/>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Rectangle 6"/>
            <p:cNvSpPr>
              <a:spLocks noChangeArrowheads="1"/>
            </p:cNvSpPr>
            <p:nvPr/>
          </p:nvSpPr>
          <p:spPr bwMode="auto">
            <a:xfrm>
              <a:off x="7667240" y="3075484"/>
              <a:ext cx="622590" cy="1917989"/>
            </a:xfrm>
            <a:prstGeom prst="rect">
              <a:avLst/>
            </a:prstGeom>
            <a:solidFill>
              <a:srgbClr val="FFA900"/>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Rectangle 7"/>
            <p:cNvSpPr>
              <a:spLocks noChangeArrowheads="1"/>
            </p:cNvSpPr>
            <p:nvPr/>
          </p:nvSpPr>
          <p:spPr bwMode="auto">
            <a:xfrm>
              <a:off x="6618433" y="3075484"/>
              <a:ext cx="673914" cy="1917989"/>
            </a:xfrm>
            <a:prstGeom prst="rect">
              <a:avLst/>
            </a:prstGeom>
            <a:solidFill>
              <a:srgbClr val="FFA900"/>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8"/>
            <p:cNvSpPr>
              <a:spLocks/>
            </p:cNvSpPr>
            <p:nvPr/>
          </p:nvSpPr>
          <p:spPr bwMode="auto">
            <a:xfrm>
              <a:off x="6089566" y="3095689"/>
              <a:ext cx="531098" cy="1897785"/>
            </a:xfrm>
            <a:custGeom>
              <a:avLst/>
              <a:gdLst>
                <a:gd name="T0" fmla="*/ 1291 w 1857"/>
                <a:gd name="T1" fmla="*/ 0 h 10261"/>
                <a:gd name="T2" fmla="*/ 1600 w 1857"/>
                <a:gd name="T3" fmla="*/ 0 h 10261"/>
                <a:gd name="T4" fmla="*/ 1600 w 1857"/>
                <a:gd name="T5" fmla="*/ 1519 h 10261"/>
                <a:gd name="T6" fmla="*/ 1857 w 1857"/>
                <a:gd name="T7" fmla="*/ 1519 h 10261"/>
                <a:gd name="T8" fmla="*/ 1857 w 1857"/>
                <a:gd name="T9" fmla="*/ 10258 h 10261"/>
                <a:gd name="T10" fmla="*/ 1600 w 1857"/>
                <a:gd name="T11" fmla="*/ 10258 h 10261"/>
                <a:gd name="T12" fmla="*/ 1562 w 1857"/>
                <a:gd name="T13" fmla="*/ 10258 h 10261"/>
                <a:gd name="T14" fmla="*/ 1510 w 1857"/>
                <a:gd name="T15" fmla="*/ 10258 h 10261"/>
                <a:gd name="T16" fmla="*/ 1510 w 1857"/>
                <a:gd name="T17" fmla="*/ 10261 h 10261"/>
                <a:gd name="T18" fmla="*/ 899 w 1857"/>
                <a:gd name="T19" fmla="*/ 10261 h 10261"/>
                <a:gd name="T20" fmla="*/ 899 w 1857"/>
                <a:gd name="T21" fmla="*/ 10258 h 10261"/>
                <a:gd name="T22" fmla="*/ 352 w 1857"/>
                <a:gd name="T23" fmla="*/ 10258 h 10261"/>
                <a:gd name="T24" fmla="*/ 276 w 1857"/>
                <a:gd name="T25" fmla="*/ 10258 h 10261"/>
                <a:gd name="T26" fmla="*/ 0 w 1857"/>
                <a:gd name="T27" fmla="*/ 10258 h 10261"/>
                <a:gd name="T28" fmla="*/ 0 w 1857"/>
                <a:gd name="T29" fmla="*/ 2588 h 10261"/>
                <a:gd name="T30" fmla="*/ 352 w 1857"/>
                <a:gd name="T31" fmla="*/ 2588 h 10261"/>
                <a:gd name="T32" fmla="*/ 352 w 1857"/>
                <a:gd name="T33" fmla="*/ 4564 h 10261"/>
                <a:gd name="T34" fmla="*/ 1011 w 1857"/>
                <a:gd name="T35" fmla="*/ 4564 h 10261"/>
                <a:gd name="T36" fmla="*/ 1011 w 1857"/>
                <a:gd name="T37" fmla="*/ 7398 h 10261"/>
                <a:gd name="T38" fmla="*/ 1291 w 1857"/>
                <a:gd name="T39" fmla="*/ 7398 h 10261"/>
                <a:gd name="T40" fmla="*/ 1291 w 1857"/>
                <a:gd name="T41" fmla="*/ 0 h 10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57" h="10261">
                  <a:moveTo>
                    <a:pt x="1291" y="0"/>
                  </a:moveTo>
                  <a:lnTo>
                    <a:pt x="1600" y="0"/>
                  </a:lnTo>
                  <a:lnTo>
                    <a:pt x="1600" y="1519"/>
                  </a:lnTo>
                  <a:lnTo>
                    <a:pt x="1857" y="1519"/>
                  </a:lnTo>
                  <a:lnTo>
                    <a:pt x="1857" y="10258"/>
                  </a:lnTo>
                  <a:lnTo>
                    <a:pt x="1600" y="10258"/>
                  </a:lnTo>
                  <a:lnTo>
                    <a:pt x="1562" y="10258"/>
                  </a:lnTo>
                  <a:lnTo>
                    <a:pt x="1510" y="10258"/>
                  </a:lnTo>
                  <a:lnTo>
                    <a:pt x="1510" y="10261"/>
                  </a:lnTo>
                  <a:lnTo>
                    <a:pt x="899" y="10261"/>
                  </a:lnTo>
                  <a:lnTo>
                    <a:pt x="899" y="10258"/>
                  </a:lnTo>
                  <a:lnTo>
                    <a:pt x="352" y="10258"/>
                  </a:lnTo>
                  <a:lnTo>
                    <a:pt x="276" y="10258"/>
                  </a:lnTo>
                  <a:lnTo>
                    <a:pt x="0" y="10258"/>
                  </a:lnTo>
                  <a:lnTo>
                    <a:pt x="0" y="2588"/>
                  </a:lnTo>
                  <a:lnTo>
                    <a:pt x="352" y="2588"/>
                  </a:lnTo>
                  <a:lnTo>
                    <a:pt x="352" y="4564"/>
                  </a:lnTo>
                  <a:lnTo>
                    <a:pt x="1011" y="4564"/>
                  </a:lnTo>
                  <a:lnTo>
                    <a:pt x="1011" y="7398"/>
                  </a:lnTo>
                  <a:lnTo>
                    <a:pt x="1291" y="7398"/>
                  </a:lnTo>
                  <a:lnTo>
                    <a:pt x="1291" y="0"/>
                  </a:lnTo>
                  <a:close/>
                </a:path>
              </a:pathLst>
            </a:custGeom>
            <a:solidFill>
              <a:srgbClr val="41464B"/>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9"/>
            <p:cNvSpPr>
              <a:spLocks/>
            </p:cNvSpPr>
            <p:nvPr/>
          </p:nvSpPr>
          <p:spPr bwMode="auto">
            <a:xfrm>
              <a:off x="4788600" y="3551734"/>
              <a:ext cx="756481" cy="1441739"/>
            </a:xfrm>
            <a:custGeom>
              <a:avLst/>
              <a:gdLst>
                <a:gd name="T0" fmla="*/ 1068 w 2643"/>
                <a:gd name="T1" fmla="*/ 4937 h 7794"/>
                <a:gd name="T2" fmla="*/ 1601 w 2643"/>
                <a:gd name="T3" fmla="*/ 4937 h 7794"/>
                <a:gd name="T4" fmla="*/ 1601 w 2643"/>
                <a:gd name="T5" fmla="*/ 2100 h 7794"/>
                <a:gd name="T6" fmla="*/ 2643 w 2643"/>
                <a:gd name="T7" fmla="*/ 2100 h 7794"/>
                <a:gd name="T8" fmla="*/ 2643 w 2643"/>
                <a:gd name="T9" fmla="*/ 7794 h 7794"/>
                <a:gd name="T10" fmla="*/ 1699 w 2643"/>
                <a:gd name="T11" fmla="*/ 7794 h 7794"/>
                <a:gd name="T12" fmla="*/ 1601 w 2643"/>
                <a:gd name="T13" fmla="*/ 7794 h 7794"/>
                <a:gd name="T14" fmla="*/ 1068 w 2643"/>
                <a:gd name="T15" fmla="*/ 7794 h 7794"/>
                <a:gd name="T16" fmla="*/ 1023 w 2643"/>
                <a:gd name="T17" fmla="*/ 7794 h 7794"/>
                <a:gd name="T18" fmla="*/ 429 w 2643"/>
                <a:gd name="T19" fmla="*/ 7794 h 7794"/>
                <a:gd name="T20" fmla="*/ 0 w 2643"/>
                <a:gd name="T21" fmla="*/ 7794 h 7794"/>
                <a:gd name="T22" fmla="*/ 0 w 2643"/>
                <a:gd name="T23" fmla="*/ 2100 h 7794"/>
                <a:gd name="T24" fmla="*/ 0 w 2643"/>
                <a:gd name="T25" fmla="*/ 0 h 7794"/>
                <a:gd name="T26" fmla="*/ 429 w 2643"/>
                <a:gd name="T27" fmla="*/ 0 h 7794"/>
                <a:gd name="T28" fmla="*/ 429 w 2643"/>
                <a:gd name="T29" fmla="*/ 2100 h 7794"/>
                <a:gd name="T30" fmla="*/ 1068 w 2643"/>
                <a:gd name="T31" fmla="*/ 2100 h 7794"/>
                <a:gd name="T32" fmla="*/ 1068 w 2643"/>
                <a:gd name="T33" fmla="*/ 4937 h 7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43" h="7794">
                  <a:moveTo>
                    <a:pt x="1068" y="4937"/>
                  </a:moveTo>
                  <a:lnTo>
                    <a:pt x="1601" y="4937"/>
                  </a:lnTo>
                  <a:lnTo>
                    <a:pt x="1601" y="2100"/>
                  </a:lnTo>
                  <a:lnTo>
                    <a:pt x="2643" y="2100"/>
                  </a:lnTo>
                  <a:lnTo>
                    <a:pt x="2643" y="7794"/>
                  </a:lnTo>
                  <a:lnTo>
                    <a:pt x="1699" y="7794"/>
                  </a:lnTo>
                  <a:lnTo>
                    <a:pt x="1601" y="7794"/>
                  </a:lnTo>
                  <a:lnTo>
                    <a:pt x="1068" y="7794"/>
                  </a:lnTo>
                  <a:lnTo>
                    <a:pt x="1023" y="7794"/>
                  </a:lnTo>
                  <a:lnTo>
                    <a:pt x="429" y="7794"/>
                  </a:lnTo>
                  <a:lnTo>
                    <a:pt x="0" y="7794"/>
                  </a:lnTo>
                  <a:lnTo>
                    <a:pt x="0" y="2100"/>
                  </a:lnTo>
                  <a:lnTo>
                    <a:pt x="0" y="0"/>
                  </a:lnTo>
                  <a:lnTo>
                    <a:pt x="429" y="0"/>
                  </a:lnTo>
                  <a:lnTo>
                    <a:pt x="429" y="2100"/>
                  </a:lnTo>
                  <a:lnTo>
                    <a:pt x="1068" y="2100"/>
                  </a:lnTo>
                  <a:lnTo>
                    <a:pt x="1068" y="4937"/>
                  </a:lnTo>
                  <a:close/>
                </a:path>
              </a:pathLst>
            </a:custGeom>
            <a:solidFill>
              <a:srgbClr val="41464B"/>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Rectangle 10"/>
            <p:cNvSpPr>
              <a:spLocks noChangeArrowheads="1"/>
            </p:cNvSpPr>
            <p:nvPr/>
          </p:nvSpPr>
          <p:spPr bwMode="auto">
            <a:xfrm>
              <a:off x="5542848" y="3075484"/>
              <a:ext cx="551182" cy="1917989"/>
            </a:xfrm>
            <a:prstGeom prst="rect">
              <a:avLst/>
            </a:prstGeom>
            <a:solidFill>
              <a:srgbClr val="FFA900"/>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Rectangle 11"/>
            <p:cNvSpPr>
              <a:spLocks noChangeArrowheads="1"/>
            </p:cNvSpPr>
            <p:nvPr/>
          </p:nvSpPr>
          <p:spPr bwMode="auto">
            <a:xfrm>
              <a:off x="4494041" y="3075484"/>
              <a:ext cx="294559" cy="1917989"/>
            </a:xfrm>
            <a:prstGeom prst="rect">
              <a:avLst/>
            </a:prstGeom>
            <a:solidFill>
              <a:srgbClr val="FFA900"/>
            </a:solidFill>
            <a:ln>
              <a:noFill/>
            </a:ln>
          </p:spPr>
          <p:txBody>
            <a:bodyPr vert="horz" wrap="square" lIns="91440" tIns="45720" rIns="91440" bIns="45720" numCol="1" anchor="t" anchorCtr="0" compatLnSpc="1">
              <a:prstTxWarp prst="textNoShape">
                <a:avLst/>
              </a:prstTxWarp>
            </a:bodyPr>
            <a:lstStyle/>
            <a:p>
              <a:endParaRPr lang="en-US"/>
            </a:p>
          </p:txBody>
        </p:sp>
        <p:sp>
          <p:nvSpPr>
            <p:cNvPr id="41" name="Freeform 12"/>
            <p:cNvSpPr>
              <a:spLocks/>
            </p:cNvSpPr>
            <p:nvPr/>
          </p:nvSpPr>
          <p:spPr bwMode="auto">
            <a:xfrm>
              <a:off x="3291260" y="3509881"/>
              <a:ext cx="1202781" cy="1483591"/>
            </a:xfrm>
            <a:custGeom>
              <a:avLst/>
              <a:gdLst>
                <a:gd name="T0" fmla="*/ 3221 w 4211"/>
                <a:gd name="T1" fmla="*/ 2461 h 8017"/>
                <a:gd name="T2" fmla="*/ 4211 w 4211"/>
                <a:gd name="T3" fmla="*/ 2461 h 8017"/>
                <a:gd name="T4" fmla="*/ 4211 w 4211"/>
                <a:gd name="T5" fmla="*/ 8017 h 8017"/>
                <a:gd name="T6" fmla="*/ 3311 w 4211"/>
                <a:gd name="T7" fmla="*/ 8017 h 8017"/>
                <a:gd name="T8" fmla="*/ 3221 w 4211"/>
                <a:gd name="T9" fmla="*/ 8017 h 8017"/>
                <a:gd name="T10" fmla="*/ 3040 w 4211"/>
                <a:gd name="T11" fmla="*/ 8017 h 8017"/>
                <a:gd name="T12" fmla="*/ 2897 w 4211"/>
                <a:gd name="T13" fmla="*/ 8017 h 8017"/>
                <a:gd name="T14" fmla="*/ 2733 w 4211"/>
                <a:gd name="T15" fmla="*/ 8017 h 8017"/>
                <a:gd name="T16" fmla="*/ 2627 w 4211"/>
                <a:gd name="T17" fmla="*/ 8017 h 8017"/>
                <a:gd name="T18" fmla="*/ 2299 w 4211"/>
                <a:gd name="T19" fmla="*/ 8017 h 8017"/>
                <a:gd name="T20" fmla="*/ 2235 w 4211"/>
                <a:gd name="T21" fmla="*/ 8017 h 8017"/>
                <a:gd name="T22" fmla="*/ 1822 w 4211"/>
                <a:gd name="T23" fmla="*/ 8017 h 8017"/>
                <a:gd name="T24" fmla="*/ 1764 w 4211"/>
                <a:gd name="T25" fmla="*/ 8017 h 8017"/>
                <a:gd name="T26" fmla="*/ 1446 w 4211"/>
                <a:gd name="T27" fmla="*/ 8017 h 8017"/>
                <a:gd name="T28" fmla="*/ 1409 w 4211"/>
                <a:gd name="T29" fmla="*/ 8017 h 8017"/>
                <a:gd name="T30" fmla="*/ 1006 w 4211"/>
                <a:gd name="T31" fmla="*/ 8017 h 8017"/>
                <a:gd name="T32" fmla="*/ 514 w 4211"/>
                <a:gd name="T33" fmla="*/ 8017 h 8017"/>
                <a:gd name="T34" fmla="*/ 0 w 4211"/>
                <a:gd name="T35" fmla="*/ 8017 h 8017"/>
                <a:gd name="T36" fmla="*/ 0 w 4211"/>
                <a:gd name="T37" fmla="*/ 4641 h 8017"/>
                <a:gd name="T38" fmla="*/ 0 w 4211"/>
                <a:gd name="T39" fmla="*/ 2302 h 8017"/>
                <a:gd name="T40" fmla="*/ 0 w 4211"/>
                <a:gd name="T41" fmla="*/ 0 h 8017"/>
                <a:gd name="T42" fmla="*/ 514 w 4211"/>
                <a:gd name="T43" fmla="*/ 0 h 8017"/>
                <a:gd name="T44" fmla="*/ 514 w 4211"/>
                <a:gd name="T45" fmla="*/ 2302 h 8017"/>
                <a:gd name="T46" fmla="*/ 1006 w 4211"/>
                <a:gd name="T47" fmla="*/ 2302 h 8017"/>
                <a:gd name="T48" fmla="*/ 1006 w 4211"/>
                <a:gd name="T49" fmla="*/ 4641 h 8017"/>
                <a:gd name="T50" fmla="*/ 1446 w 4211"/>
                <a:gd name="T51" fmla="*/ 4641 h 8017"/>
                <a:gd name="T52" fmla="*/ 1446 w 4211"/>
                <a:gd name="T53" fmla="*/ 6848 h 8017"/>
                <a:gd name="T54" fmla="*/ 1764 w 4211"/>
                <a:gd name="T55" fmla="*/ 6848 h 8017"/>
                <a:gd name="T56" fmla="*/ 1764 w 4211"/>
                <a:gd name="T57" fmla="*/ 4789 h 8017"/>
                <a:gd name="T58" fmla="*/ 2235 w 4211"/>
                <a:gd name="T59" fmla="*/ 4789 h 8017"/>
                <a:gd name="T60" fmla="*/ 2235 w 4211"/>
                <a:gd name="T61" fmla="*/ 2461 h 8017"/>
                <a:gd name="T62" fmla="*/ 2733 w 4211"/>
                <a:gd name="T63" fmla="*/ 2461 h 8017"/>
                <a:gd name="T64" fmla="*/ 2733 w 4211"/>
                <a:gd name="T65" fmla="*/ 4789 h 8017"/>
                <a:gd name="T66" fmla="*/ 3040 w 4211"/>
                <a:gd name="T67" fmla="*/ 4789 h 8017"/>
                <a:gd name="T68" fmla="*/ 3040 w 4211"/>
                <a:gd name="T69" fmla="*/ 6848 h 8017"/>
                <a:gd name="T70" fmla="*/ 3221 w 4211"/>
                <a:gd name="T71" fmla="*/ 6848 h 8017"/>
                <a:gd name="T72" fmla="*/ 3221 w 4211"/>
                <a:gd name="T73" fmla="*/ 2461 h 8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211" h="8017">
                  <a:moveTo>
                    <a:pt x="3221" y="2461"/>
                  </a:moveTo>
                  <a:lnTo>
                    <a:pt x="4211" y="2461"/>
                  </a:lnTo>
                  <a:lnTo>
                    <a:pt x="4211" y="8017"/>
                  </a:lnTo>
                  <a:lnTo>
                    <a:pt x="3311" y="8017"/>
                  </a:lnTo>
                  <a:lnTo>
                    <a:pt x="3221" y="8017"/>
                  </a:lnTo>
                  <a:lnTo>
                    <a:pt x="3040" y="8017"/>
                  </a:lnTo>
                  <a:lnTo>
                    <a:pt x="2897" y="8017"/>
                  </a:lnTo>
                  <a:lnTo>
                    <a:pt x="2733" y="8017"/>
                  </a:lnTo>
                  <a:lnTo>
                    <a:pt x="2627" y="8017"/>
                  </a:lnTo>
                  <a:lnTo>
                    <a:pt x="2299" y="8017"/>
                  </a:lnTo>
                  <a:lnTo>
                    <a:pt x="2235" y="8017"/>
                  </a:lnTo>
                  <a:lnTo>
                    <a:pt x="1822" y="8017"/>
                  </a:lnTo>
                  <a:lnTo>
                    <a:pt x="1764" y="8017"/>
                  </a:lnTo>
                  <a:lnTo>
                    <a:pt x="1446" y="8017"/>
                  </a:lnTo>
                  <a:lnTo>
                    <a:pt x="1409" y="8017"/>
                  </a:lnTo>
                  <a:lnTo>
                    <a:pt x="1006" y="8017"/>
                  </a:lnTo>
                  <a:lnTo>
                    <a:pt x="514" y="8017"/>
                  </a:lnTo>
                  <a:lnTo>
                    <a:pt x="0" y="8017"/>
                  </a:lnTo>
                  <a:lnTo>
                    <a:pt x="0" y="4641"/>
                  </a:lnTo>
                  <a:lnTo>
                    <a:pt x="0" y="2302"/>
                  </a:lnTo>
                  <a:lnTo>
                    <a:pt x="0" y="0"/>
                  </a:lnTo>
                  <a:lnTo>
                    <a:pt x="514" y="0"/>
                  </a:lnTo>
                  <a:lnTo>
                    <a:pt x="514" y="2302"/>
                  </a:lnTo>
                  <a:lnTo>
                    <a:pt x="1006" y="2302"/>
                  </a:lnTo>
                  <a:lnTo>
                    <a:pt x="1006" y="4641"/>
                  </a:lnTo>
                  <a:lnTo>
                    <a:pt x="1446" y="4641"/>
                  </a:lnTo>
                  <a:lnTo>
                    <a:pt x="1446" y="6848"/>
                  </a:lnTo>
                  <a:lnTo>
                    <a:pt x="1764" y="6848"/>
                  </a:lnTo>
                  <a:lnTo>
                    <a:pt x="1764" y="4789"/>
                  </a:lnTo>
                  <a:lnTo>
                    <a:pt x="2235" y="4789"/>
                  </a:lnTo>
                  <a:lnTo>
                    <a:pt x="2235" y="2461"/>
                  </a:lnTo>
                  <a:lnTo>
                    <a:pt x="2733" y="2461"/>
                  </a:lnTo>
                  <a:lnTo>
                    <a:pt x="2733" y="4789"/>
                  </a:lnTo>
                  <a:lnTo>
                    <a:pt x="3040" y="4789"/>
                  </a:lnTo>
                  <a:lnTo>
                    <a:pt x="3040" y="6848"/>
                  </a:lnTo>
                  <a:lnTo>
                    <a:pt x="3221" y="6848"/>
                  </a:lnTo>
                  <a:lnTo>
                    <a:pt x="3221" y="2461"/>
                  </a:lnTo>
                  <a:close/>
                </a:path>
              </a:pathLst>
            </a:custGeom>
            <a:solidFill>
              <a:srgbClr val="41464B"/>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Rectangle 13"/>
            <p:cNvSpPr>
              <a:spLocks noChangeArrowheads="1"/>
            </p:cNvSpPr>
            <p:nvPr/>
          </p:nvSpPr>
          <p:spPr bwMode="auto">
            <a:xfrm>
              <a:off x="3077036" y="3105790"/>
              <a:ext cx="214224" cy="1887682"/>
            </a:xfrm>
            <a:prstGeom prst="rect">
              <a:avLst/>
            </a:prstGeom>
            <a:solidFill>
              <a:srgbClr val="FFA900"/>
            </a:solidFill>
            <a:ln>
              <a:noFill/>
            </a:ln>
          </p:spPr>
          <p:txBody>
            <a:bodyPr vert="horz" wrap="square" lIns="91440" tIns="45720" rIns="91440" bIns="45720" numCol="1" anchor="t" anchorCtr="0" compatLnSpc="1">
              <a:prstTxWarp prst="textNoShape">
                <a:avLst/>
              </a:prstTxWarp>
            </a:bodyPr>
            <a:lstStyle/>
            <a:p>
              <a:endParaRPr lang="en-US"/>
            </a:p>
          </p:txBody>
        </p:sp>
        <p:sp>
          <p:nvSpPr>
            <p:cNvPr id="43" name="Freeform 14"/>
            <p:cNvSpPr>
              <a:spLocks/>
            </p:cNvSpPr>
            <p:nvPr/>
          </p:nvSpPr>
          <p:spPr bwMode="auto">
            <a:xfrm>
              <a:off x="2275926" y="3088472"/>
              <a:ext cx="803341" cy="1905000"/>
            </a:xfrm>
            <a:custGeom>
              <a:avLst/>
              <a:gdLst>
                <a:gd name="T0" fmla="*/ 2169 w 2810"/>
                <a:gd name="T1" fmla="*/ 3313 h 10300"/>
                <a:gd name="T2" fmla="*/ 2810 w 2810"/>
                <a:gd name="T3" fmla="*/ 3313 h 10300"/>
                <a:gd name="T4" fmla="*/ 2810 w 2810"/>
                <a:gd name="T5" fmla="*/ 10300 h 10300"/>
                <a:gd name="T6" fmla="*/ 2259 w 2810"/>
                <a:gd name="T7" fmla="*/ 10300 h 10300"/>
                <a:gd name="T8" fmla="*/ 2169 w 2810"/>
                <a:gd name="T9" fmla="*/ 10300 h 10300"/>
                <a:gd name="T10" fmla="*/ 1962 w 2810"/>
                <a:gd name="T11" fmla="*/ 10300 h 10300"/>
                <a:gd name="T12" fmla="*/ 1909 w 2810"/>
                <a:gd name="T13" fmla="*/ 10300 h 10300"/>
                <a:gd name="T14" fmla="*/ 191 w 2810"/>
                <a:gd name="T15" fmla="*/ 10300 h 10300"/>
                <a:gd name="T16" fmla="*/ 191 w 2810"/>
                <a:gd name="T17" fmla="*/ 10298 h 10300"/>
                <a:gd name="T18" fmla="*/ 0 w 2810"/>
                <a:gd name="T19" fmla="*/ 10298 h 10300"/>
                <a:gd name="T20" fmla="*/ 0 w 2810"/>
                <a:gd name="T21" fmla="*/ 0 h 10300"/>
                <a:gd name="T22" fmla="*/ 376 w 2810"/>
                <a:gd name="T23" fmla="*/ 0 h 10300"/>
                <a:gd name="T24" fmla="*/ 376 w 2810"/>
                <a:gd name="T25" fmla="*/ 2286 h 10300"/>
                <a:gd name="T26" fmla="*/ 721 w 2810"/>
                <a:gd name="T27" fmla="*/ 2286 h 10300"/>
                <a:gd name="T28" fmla="*/ 721 w 2810"/>
                <a:gd name="T29" fmla="*/ 8197 h 10300"/>
                <a:gd name="T30" fmla="*/ 1448 w 2810"/>
                <a:gd name="T31" fmla="*/ 8197 h 10300"/>
                <a:gd name="T32" fmla="*/ 1448 w 2810"/>
                <a:gd name="T33" fmla="*/ 9610 h 10300"/>
                <a:gd name="T34" fmla="*/ 1909 w 2810"/>
                <a:gd name="T35" fmla="*/ 9610 h 10300"/>
                <a:gd name="T36" fmla="*/ 1909 w 2810"/>
                <a:gd name="T37" fmla="*/ 8239 h 10300"/>
                <a:gd name="T38" fmla="*/ 2169 w 2810"/>
                <a:gd name="T39" fmla="*/ 8239 h 10300"/>
                <a:gd name="T40" fmla="*/ 2169 w 2810"/>
                <a:gd name="T41" fmla="*/ 3313 h 10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10" h="10300">
                  <a:moveTo>
                    <a:pt x="2169" y="3313"/>
                  </a:moveTo>
                  <a:lnTo>
                    <a:pt x="2810" y="3313"/>
                  </a:lnTo>
                  <a:lnTo>
                    <a:pt x="2810" y="10300"/>
                  </a:lnTo>
                  <a:lnTo>
                    <a:pt x="2259" y="10300"/>
                  </a:lnTo>
                  <a:lnTo>
                    <a:pt x="2169" y="10300"/>
                  </a:lnTo>
                  <a:lnTo>
                    <a:pt x="1962" y="10300"/>
                  </a:lnTo>
                  <a:lnTo>
                    <a:pt x="1909" y="10300"/>
                  </a:lnTo>
                  <a:lnTo>
                    <a:pt x="191" y="10300"/>
                  </a:lnTo>
                  <a:lnTo>
                    <a:pt x="191" y="10298"/>
                  </a:lnTo>
                  <a:lnTo>
                    <a:pt x="0" y="10298"/>
                  </a:lnTo>
                  <a:lnTo>
                    <a:pt x="0" y="0"/>
                  </a:lnTo>
                  <a:lnTo>
                    <a:pt x="376" y="0"/>
                  </a:lnTo>
                  <a:lnTo>
                    <a:pt x="376" y="2286"/>
                  </a:lnTo>
                  <a:lnTo>
                    <a:pt x="721" y="2286"/>
                  </a:lnTo>
                  <a:lnTo>
                    <a:pt x="721" y="8197"/>
                  </a:lnTo>
                  <a:lnTo>
                    <a:pt x="1448" y="8197"/>
                  </a:lnTo>
                  <a:lnTo>
                    <a:pt x="1448" y="9610"/>
                  </a:lnTo>
                  <a:lnTo>
                    <a:pt x="1909" y="9610"/>
                  </a:lnTo>
                  <a:lnTo>
                    <a:pt x="1909" y="8239"/>
                  </a:lnTo>
                  <a:lnTo>
                    <a:pt x="2169" y="8239"/>
                  </a:lnTo>
                  <a:lnTo>
                    <a:pt x="2169" y="3313"/>
                  </a:lnTo>
                  <a:close/>
                </a:path>
              </a:pathLst>
            </a:custGeom>
            <a:solidFill>
              <a:srgbClr val="41464B"/>
            </a:solidFill>
            <a:ln>
              <a:noFill/>
            </a:ln>
          </p:spPr>
          <p:txBody>
            <a:bodyPr vert="horz" wrap="square" lIns="91440" tIns="45720" rIns="91440" bIns="45720" numCol="1" anchor="t" anchorCtr="0" compatLnSpc="1">
              <a:prstTxWarp prst="textNoShape">
                <a:avLst/>
              </a:prstTxWarp>
            </a:bodyPr>
            <a:lstStyle/>
            <a:p>
              <a:endParaRPr lang="en-US"/>
            </a:p>
          </p:txBody>
        </p:sp>
        <p:sp>
          <p:nvSpPr>
            <p:cNvPr id="44" name="TextBox 43"/>
            <p:cNvSpPr txBox="1"/>
            <p:nvPr/>
          </p:nvSpPr>
          <p:spPr>
            <a:xfrm>
              <a:off x="1861957" y="3398690"/>
              <a:ext cx="339184" cy="251817"/>
            </a:xfrm>
            <a:prstGeom prst="rect">
              <a:avLst/>
            </a:prstGeom>
            <a:noFill/>
          </p:spPr>
          <p:txBody>
            <a:bodyPr wrap="none" rtlCol="0" anchor="ctr">
              <a:spAutoFit/>
            </a:bodyPr>
            <a:lstStyle/>
            <a:p>
              <a:pPr algn="ctr"/>
              <a:r>
                <a:rPr lang="en-US" sz="1200" dirty="0" smtClean="0">
                  <a:solidFill>
                    <a:srgbClr val="41464B"/>
                  </a:solidFill>
                  <a:latin typeface="Graphik Light"/>
                  <a:cs typeface="Graphik Light"/>
                </a:rPr>
                <a:t>1</a:t>
              </a:r>
              <a:endParaRPr lang="en-US" sz="1200" dirty="0">
                <a:solidFill>
                  <a:srgbClr val="41464B"/>
                </a:solidFill>
                <a:latin typeface="Graphik Light"/>
                <a:cs typeface="Graphik Light"/>
              </a:endParaRPr>
            </a:p>
          </p:txBody>
        </p:sp>
        <p:sp>
          <p:nvSpPr>
            <p:cNvPr id="45" name="TextBox 44"/>
            <p:cNvSpPr txBox="1"/>
            <p:nvPr/>
          </p:nvSpPr>
          <p:spPr>
            <a:xfrm>
              <a:off x="1847621" y="3788349"/>
              <a:ext cx="385764" cy="251817"/>
            </a:xfrm>
            <a:prstGeom prst="rect">
              <a:avLst/>
            </a:prstGeom>
            <a:noFill/>
          </p:spPr>
          <p:txBody>
            <a:bodyPr wrap="none" rtlCol="0" anchor="ctr">
              <a:spAutoFit/>
            </a:bodyPr>
            <a:lstStyle/>
            <a:p>
              <a:pPr algn="ctr"/>
              <a:r>
                <a:rPr lang="en-US" sz="1200" dirty="0" smtClean="0">
                  <a:solidFill>
                    <a:srgbClr val="41464B"/>
                  </a:solidFill>
                  <a:latin typeface="Graphik Light"/>
                  <a:cs typeface="Graphik Light"/>
                </a:rPr>
                <a:t>2</a:t>
              </a:r>
              <a:endParaRPr lang="en-US" sz="1200" dirty="0">
                <a:solidFill>
                  <a:srgbClr val="41464B"/>
                </a:solidFill>
                <a:latin typeface="Graphik Light"/>
                <a:cs typeface="Graphik Light"/>
              </a:endParaRPr>
            </a:p>
          </p:txBody>
        </p:sp>
        <p:sp>
          <p:nvSpPr>
            <p:cNvPr id="46" name="TextBox 45"/>
            <p:cNvSpPr txBox="1"/>
            <p:nvPr/>
          </p:nvSpPr>
          <p:spPr>
            <a:xfrm>
              <a:off x="1838668" y="4178006"/>
              <a:ext cx="385764" cy="251817"/>
            </a:xfrm>
            <a:prstGeom prst="rect">
              <a:avLst/>
            </a:prstGeom>
            <a:noFill/>
          </p:spPr>
          <p:txBody>
            <a:bodyPr wrap="none" rtlCol="0" anchor="ctr">
              <a:spAutoFit/>
            </a:bodyPr>
            <a:lstStyle/>
            <a:p>
              <a:pPr algn="ctr"/>
              <a:r>
                <a:rPr lang="en-US" sz="1200" dirty="0" smtClean="0">
                  <a:solidFill>
                    <a:srgbClr val="41464B"/>
                  </a:solidFill>
                  <a:latin typeface="Graphik Light"/>
                  <a:cs typeface="Graphik Light"/>
                </a:rPr>
                <a:t>3</a:t>
              </a:r>
              <a:endParaRPr lang="en-US" sz="1200" dirty="0">
                <a:solidFill>
                  <a:srgbClr val="41464B"/>
                </a:solidFill>
                <a:latin typeface="Graphik Light"/>
                <a:cs typeface="Graphik Light"/>
              </a:endParaRPr>
            </a:p>
          </p:txBody>
        </p:sp>
        <p:sp>
          <p:nvSpPr>
            <p:cNvPr id="47" name="TextBox 46"/>
            <p:cNvSpPr txBox="1"/>
            <p:nvPr/>
          </p:nvSpPr>
          <p:spPr>
            <a:xfrm>
              <a:off x="1829655" y="4563714"/>
              <a:ext cx="403790" cy="251817"/>
            </a:xfrm>
            <a:prstGeom prst="rect">
              <a:avLst/>
            </a:prstGeom>
            <a:noFill/>
          </p:spPr>
          <p:txBody>
            <a:bodyPr wrap="none" rtlCol="0" anchor="ctr">
              <a:spAutoFit/>
            </a:bodyPr>
            <a:lstStyle/>
            <a:p>
              <a:pPr algn="ctr"/>
              <a:r>
                <a:rPr lang="en-US" sz="1200" dirty="0" smtClean="0">
                  <a:solidFill>
                    <a:srgbClr val="41464B"/>
                  </a:solidFill>
                  <a:latin typeface="Graphik Light"/>
                  <a:cs typeface="Graphik Light"/>
                </a:rPr>
                <a:t>4</a:t>
              </a:r>
              <a:endParaRPr lang="en-US" sz="1200" dirty="0">
                <a:solidFill>
                  <a:srgbClr val="41464B"/>
                </a:solidFill>
                <a:latin typeface="Graphik Light"/>
                <a:cs typeface="Graphik Light"/>
              </a:endParaRPr>
            </a:p>
          </p:txBody>
        </p:sp>
        <p:sp>
          <p:nvSpPr>
            <p:cNvPr id="48" name="TextBox 47"/>
            <p:cNvSpPr txBox="1"/>
            <p:nvPr/>
          </p:nvSpPr>
          <p:spPr>
            <a:xfrm>
              <a:off x="4594230" y="5197893"/>
              <a:ext cx="1377300" cy="307777"/>
            </a:xfrm>
            <a:prstGeom prst="rect">
              <a:avLst/>
            </a:prstGeom>
            <a:noFill/>
          </p:spPr>
          <p:txBody>
            <a:bodyPr wrap="none" rtlCol="0" anchor="ctr">
              <a:spAutoFit/>
            </a:bodyPr>
            <a:lstStyle/>
            <a:p>
              <a:pPr algn="ctr"/>
              <a:r>
                <a:rPr lang="en-US" sz="1400" i="1" dirty="0" smtClean="0">
                  <a:solidFill>
                    <a:srgbClr val="41464B"/>
                  </a:solidFill>
                  <a:latin typeface="Graphik Regular"/>
                  <a:cs typeface="Graphik Regular"/>
                </a:rPr>
                <a:t>Hour </a:t>
              </a:r>
              <a:r>
                <a:rPr lang="en-US" sz="1400" i="1" dirty="0">
                  <a:solidFill>
                    <a:srgbClr val="41464B"/>
                  </a:solidFill>
                  <a:latin typeface="Graphik Regular"/>
                  <a:cs typeface="Graphik Regular"/>
                </a:rPr>
                <a:t>o</a:t>
              </a:r>
              <a:r>
                <a:rPr lang="en-US" sz="1400" i="1" dirty="0" smtClean="0">
                  <a:solidFill>
                    <a:srgbClr val="41464B"/>
                  </a:solidFill>
                  <a:latin typeface="Graphik Regular"/>
                  <a:cs typeface="Graphik Regular"/>
                </a:rPr>
                <a:t>f Sleep</a:t>
              </a:r>
              <a:endParaRPr lang="en-US" sz="1400" i="1" dirty="0">
                <a:solidFill>
                  <a:srgbClr val="41464B"/>
                </a:solidFill>
                <a:latin typeface="Graphik Regular"/>
                <a:cs typeface="Graphik Regular"/>
              </a:endParaRPr>
            </a:p>
          </p:txBody>
        </p:sp>
        <p:sp>
          <p:nvSpPr>
            <p:cNvPr id="49" name="TextBox 48"/>
            <p:cNvSpPr txBox="1"/>
            <p:nvPr/>
          </p:nvSpPr>
          <p:spPr>
            <a:xfrm rot="16200000">
              <a:off x="982083" y="3970918"/>
              <a:ext cx="1544012" cy="307777"/>
            </a:xfrm>
            <a:prstGeom prst="rect">
              <a:avLst/>
            </a:prstGeom>
            <a:noFill/>
          </p:spPr>
          <p:txBody>
            <a:bodyPr wrap="none" rtlCol="0" anchor="ctr">
              <a:spAutoFit/>
            </a:bodyPr>
            <a:lstStyle/>
            <a:p>
              <a:pPr algn="ctr"/>
              <a:r>
                <a:rPr lang="en-US" sz="1400" i="1" dirty="0" smtClean="0">
                  <a:solidFill>
                    <a:srgbClr val="41464B"/>
                  </a:solidFill>
                  <a:latin typeface="Graphik Regular"/>
                  <a:cs typeface="Graphik Regular"/>
                </a:rPr>
                <a:t>Stages of Sleep</a:t>
              </a:r>
              <a:endParaRPr lang="en-US" sz="1400" i="1" dirty="0">
                <a:solidFill>
                  <a:srgbClr val="41464B"/>
                </a:solidFill>
                <a:latin typeface="Graphik Regular"/>
                <a:cs typeface="Graphik Regular"/>
              </a:endParaRPr>
            </a:p>
          </p:txBody>
        </p:sp>
        <p:cxnSp>
          <p:nvCxnSpPr>
            <p:cNvPr id="17" name="Straight Connector 16"/>
            <p:cNvCxnSpPr/>
            <p:nvPr/>
          </p:nvCxnSpPr>
          <p:spPr>
            <a:xfrm flipH="1">
              <a:off x="2264480" y="4996288"/>
              <a:ext cx="6103452" cy="0"/>
            </a:xfrm>
            <a:prstGeom prst="line">
              <a:avLst/>
            </a:prstGeom>
            <a:ln w="19050">
              <a:solidFill>
                <a:schemeClr val="bg1">
                  <a:lumMod val="75000"/>
                </a:schemeClr>
              </a:solidFill>
            </a:ln>
            <a:effectLst/>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rot="16200000">
              <a:off x="2917147" y="3811675"/>
              <a:ext cx="517625" cy="307777"/>
            </a:xfrm>
            <a:prstGeom prst="rect">
              <a:avLst/>
            </a:prstGeom>
            <a:noFill/>
          </p:spPr>
          <p:txBody>
            <a:bodyPr wrap="none" rtlCol="0" anchor="ctr">
              <a:spAutoFit/>
            </a:bodyPr>
            <a:lstStyle/>
            <a:p>
              <a:pPr algn="ctr"/>
              <a:r>
                <a:rPr lang="en-US" sz="1400" i="1" dirty="0" smtClean="0">
                  <a:solidFill>
                    <a:srgbClr val="41464B"/>
                  </a:solidFill>
                  <a:latin typeface="Graphik Medium"/>
                  <a:cs typeface="Graphik Medium"/>
                </a:rPr>
                <a:t>REM</a:t>
              </a:r>
              <a:endParaRPr lang="en-US" sz="1400" i="1" dirty="0">
                <a:solidFill>
                  <a:srgbClr val="41464B"/>
                </a:solidFill>
                <a:latin typeface="Graphik Medium"/>
                <a:cs typeface="Graphik Medium"/>
              </a:endParaRPr>
            </a:p>
          </p:txBody>
        </p:sp>
        <p:sp>
          <p:nvSpPr>
            <p:cNvPr id="51" name="TextBox 50"/>
            <p:cNvSpPr txBox="1"/>
            <p:nvPr/>
          </p:nvSpPr>
          <p:spPr>
            <a:xfrm rot="16200000">
              <a:off x="4375899" y="3811675"/>
              <a:ext cx="517625" cy="307777"/>
            </a:xfrm>
            <a:prstGeom prst="rect">
              <a:avLst/>
            </a:prstGeom>
            <a:noFill/>
          </p:spPr>
          <p:txBody>
            <a:bodyPr wrap="none" rtlCol="0" anchor="ctr">
              <a:spAutoFit/>
            </a:bodyPr>
            <a:lstStyle/>
            <a:p>
              <a:pPr algn="ctr"/>
              <a:r>
                <a:rPr lang="en-US" sz="1400" i="1" dirty="0" smtClean="0">
                  <a:solidFill>
                    <a:srgbClr val="41464B"/>
                  </a:solidFill>
                  <a:latin typeface="Graphik Medium"/>
                  <a:cs typeface="Graphik Medium"/>
                </a:rPr>
                <a:t>REM</a:t>
              </a:r>
              <a:endParaRPr lang="en-US" sz="1400" i="1" dirty="0">
                <a:solidFill>
                  <a:srgbClr val="41464B"/>
                </a:solidFill>
                <a:latin typeface="Graphik Medium"/>
                <a:cs typeface="Graphik Medium"/>
              </a:endParaRPr>
            </a:p>
          </p:txBody>
        </p:sp>
        <p:sp>
          <p:nvSpPr>
            <p:cNvPr id="52" name="TextBox 51"/>
            <p:cNvSpPr txBox="1"/>
            <p:nvPr/>
          </p:nvSpPr>
          <p:spPr>
            <a:xfrm rot="16200000">
              <a:off x="5549114" y="3811675"/>
              <a:ext cx="517625" cy="307777"/>
            </a:xfrm>
            <a:prstGeom prst="rect">
              <a:avLst/>
            </a:prstGeom>
            <a:noFill/>
          </p:spPr>
          <p:txBody>
            <a:bodyPr wrap="none" rtlCol="0" anchor="ctr">
              <a:spAutoFit/>
            </a:bodyPr>
            <a:lstStyle/>
            <a:p>
              <a:pPr algn="ctr"/>
              <a:r>
                <a:rPr lang="en-US" sz="1400" i="1" dirty="0" smtClean="0">
                  <a:solidFill>
                    <a:srgbClr val="41464B"/>
                  </a:solidFill>
                  <a:latin typeface="Graphik Medium"/>
                  <a:cs typeface="Graphik Medium"/>
                </a:rPr>
                <a:t>REM</a:t>
              </a:r>
              <a:endParaRPr lang="en-US" sz="1400" i="1" dirty="0">
                <a:solidFill>
                  <a:srgbClr val="41464B"/>
                </a:solidFill>
                <a:latin typeface="Graphik Medium"/>
                <a:cs typeface="Graphik Medium"/>
              </a:endParaRPr>
            </a:p>
          </p:txBody>
        </p:sp>
        <p:sp>
          <p:nvSpPr>
            <p:cNvPr id="53" name="TextBox 52"/>
            <p:cNvSpPr txBox="1"/>
            <p:nvPr/>
          </p:nvSpPr>
          <p:spPr>
            <a:xfrm rot="16200000">
              <a:off x="6689036" y="3811675"/>
              <a:ext cx="517625" cy="307777"/>
            </a:xfrm>
            <a:prstGeom prst="rect">
              <a:avLst/>
            </a:prstGeom>
            <a:noFill/>
          </p:spPr>
          <p:txBody>
            <a:bodyPr wrap="none" rtlCol="0" anchor="ctr">
              <a:spAutoFit/>
            </a:bodyPr>
            <a:lstStyle/>
            <a:p>
              <a:pPr algn="ctr"/>
              <a:r>
                <a:rPr lang="en-US" sz="1400" i="1" dirty="0" smtClean="0">
                  <a:solidFill>
                    <a:srgbClr val="41464B"/>
                  </a:solidFill>
                  <a:latin typeface="Graphik Medium"/>
                  <a:cs typeface="Graphik Medium"/>
                </a:rPr>
                <a:t>REM</a:t>
              </a:r>
              <a:endParaRPr lang="en-US" sz="1400" i="1" dirty="0">
                <a:solidFill>
                  <a:srgbClr val="41464B"/>
                </a:solidFill>
                <a:latin typeface="Graphik Medium"/>
                <a:cs typeface="Graphik Medium"/>
              </a:endParaRPr>
            </a:p>
          </p:txBody>
        </p:sp>
        <p:sp>
          <p:nvSpPr>
            <p:cNvPr id="54" name="TextBox 53"/>
            <p:cNvSpPr txBox="1"/>
            <p:nvPr/>
          </p:nvSpPr>
          <p:spPr>
            <a:xfrm rot="16200000">
              <a:off x="7729013" y="3811675"/>
              <a:ext cx="517625" cy="307777"/>
            </a:xfrm>
            <a:prstGeom prst="rect">
              <a:avLst/>
            </a:prstGeom>
            <a:noFill/>
          </p:spPr>
          <p:txBody>
            <a:bodyPr wrap="none" rtlCol="0" anchor="ctr">
              <a:spAutoFit/>
            </a:bodyPr>
            <a:lstStyle/>
            <a:p>
              <a:pPr algn="ctr"/>
              <a:r>
                <a:rPr lang="en-US" sz="1400" i="1" dirty="0" smtClean="0">
                  <a:solidFill>
                    <a:srgbClr val="41464B"/>
                  </a:solidFill>
                  <a:latin typeface="Graphik Medium"/>
                  <a:cs typeface="Graphik Medium"/>
                </a:rPr>
                <a:t>REM</a:t>
              </a:r>
              <a:endParaRPr lang="en-US" sz="1400" i="1" dirty="0">
                <a:solidFill>
                  <a:srgbClr val="41464B"/>
                </a:solidFill>
                <a:latin typeface="Graphik Medium"/>
                <a:cs typeface="Graphik Medium"/>
              </a:endParaRPr>
            </a:p>
          </p:txBody>
        </p:sp>
        <p:sp>
          <p:nvSpPr>
            <p:cNvPr id="6" name="Rectangle 5"/>
            <p:cNvSpPr/>
            <p:nvPr/>
          </p:nvSpPr>
          <p:spPr>
            <a:xfrm>
              <a:off x="5542848" y="3500064"/>
              <a:ext cx="2746982" cy="949509"/>
            </a:xfrm>
            <a:prstGeom prst="rect">
              <a:avLst/>
            </a:prstGeom>
            <a:noFill/>
            <a:ln w="28575" cmpd="sng">
              <a:solidFill>
                <a:srgbClr val="DD1228"/>
              </a:solidFill>
              <a:prstDash val="dash"/>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Rectangle 54"/>
            <p:cNvSpPr/>
            <p:nvPr/>
          </p:nvSpPr>
          <p:spPr>
            <a:xfrm>
              <a:off x="2264768" y="4224377"/>
              <a:ext cx="2523832" cy="748096"/>
            </a:xfrm>
            <a:prstGeom prst="rect">
              <a:avLst/>
            </a:prstGeom>
            <a:noFill/>
            <a:ln w="28575" cmpd="sng">
              <a:solidFill>
                <a:srgbClr val="DD1228"/>
              </a:solidFill>
              <a:prstDash val="dash"/>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6" name="Footer Placeholder 10"/>
          <p:cNvSpPr txBox="1">
            <a:spLocks/>
          </p:cNvSpPr>
          <p:nvPr/>
        </p:nvSpPr>
        <p:spPr>
          <a:xfrm>
            <a:off x="1143000" y="228600"/>
            <a:ext cx="2895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dirty="0" smtClean="0">
                <a:latin typeface="Graphik Light" panose="020B0403030202060203" pitchFamily="34" charset="0"/>
              </a:rPr>
              <a:t>SCIENCE</a:t>
            </a:r>
            <a:endParaRPr lang="en-US" sz="1400" dirty="0">
              <a:latin typeface="Graphik Light" panose="020B0403030202060203" pitchFamily="34" charset="0"/>
            </a:endParaRPr>
          </a:p>
        </p:txBody>
      </p:sp>
    </p:spTree>
    <p:extLst>
      <p:ext uri="{BB962C8B-B14F-4D97-AF65-F5344CB8AC3E}">
        <p14:creationId xmlns:p14="http://schemas.microsoft.com/office/powerpoint/2010/main" val="41056101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SLEEP STAGES</a:t>
            </a:r>
            <a:endParaRPr lang="en-US" dirty="0"/>
          </a:p>
        </p:txBody>
      </p:sp>
      <p:sp>
        <p:nvSpPr>
          <p:cNvPr id="3" name="Content Placeholder 2"/>
          <p:cNvSpPr>
            <a:spLocks noGrp="1"/>
          </p:cNvSpPr>
          <p:nvPr>
            <p:ph idx="1"/>
          </p:nvPr>
        </p:nvSpPr>
        <p:spPr/>
        <p:txBody>
          <a:bodyPr/>
          <a:lstStyle/>
          <a:p>
            <a:pPr marL="0" indent="0">
              <a:buNone/>
            </a:pPr>
            <a:r>
              <a:rPr lang="en-US" i="1" smtClean="0">
                <a:latin typeface="Graphik Medium"/>
                <a:cs typeface="Graphik Medium"/>
              </a:rPr>
              <a:t>Why do we need both types of sleep?</a:t>
            </a:r>
          </a:p>
          <a:p>
            <a:r>
              <a:rPr lang="en-US" smtClean="0"/>
              <a:t>Non-REM sleep (first half of the night)</a:t>
            </a:r>
          </a:p>
          <a:p>
            <a:pPr lvl="1"/>
            <a:r>
              <a:rPr lang="en-US" smtClean="0"/>
              <a:t>Body repairs and regrows tissues</a:t>
            </a:r>
          </a:p>
          <a:p>
            <a:pPr lvl="1"/>
            <a:r>
              <a:rPr lang="en-US" smtClean="0"/>
              <a:t>Builds bone and muscle</a:t>
            </a:r>
          </a:p>
          <a:p>
            <a:pPr lvl="1"/>
            <a:r>
              <a:rPr lang="en-US" smtClean="0"/>
              <a:t>Strengthen the immune system</a:t>
            </a:r>
          </a:p>
          <a:p>
            <a:r>
              <a:rPr lang="en-US" smtClean="0"/>
              <a:t>REM sleep (second half of the night)</a:t>
            </a:r>
          </a:p>
          <a:p>
            <a:pPr lvl="1"/>
            <a:r>
              <a:rPr lang="en-US" smtClean="0"/>
              <a:t>Memory consolidation</a:t>
            </a:r>
          </a:p>
          <a:p>
            <a:pPr lvl="1"/>
            <a:r>
              <a:rPr lang="en-US" smtClean="0"/>
              <a:t>Mood balance</a:t>
            </a:r>
            <a:endParaRPr lang="en-US" dirty="0"/>
          </a:p>
        </p:txBody>
      </p:sp>
      <p:sp>
        <p:nvSpPr>
          <p:cNvPr id="7" name="Footer Placeholder 10"/>
          <p:cNvSpPr txBox="1">
            <a:spLocks/>
          </p:cNvSpPr>
          <p:nvPr/>
        </p:nvSpPr>
        <p:spPr>
          <a:xfrm>
            <a:off x="1143000" y="228600"/>
            <a:ext cx="2895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dirty="0" smtClean="0">
                <a:latin typeface="Graphik Light" panose="020B0403030202060203" pitchFamily="34" charset="0"/>
              </a:rPr>
              <a:t>SCIENCE</a:t>
            </a:r>
            <a:endParaRPr lang="en-US" sz="1400" dirty="0">
              <a:latin typeface="Graphik Light" panose="020B0403030202060203" pitchFamily="34" charset="0"/>
            </a:endParaRPr>
          </a:p>
        </p:txBody>
      </p:sp>
    </p:spTree>
    <p:extLst>
      <p:ext uri="{BB962C8B-B14F-4D97-AF65-F5344CB8AC3E}">
        <p14:creationId xmlns:p14="http://schemas.microsoft.com/office/powerpoint/2010/main" val="40000471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SLEEP NEED</a:t>
            </a:r>
            <a:endParaRPr lang="en-US" dirty="0"/>
          </a:p>
        </p:txBody>
      </p:sp>
      <p:sp>
        <p:nvSpPr>
          <p:cNvPr id="3" name="Content Placeholder 2"/>
          <p:cNvSpPr>
            <a:spLocks noGrp="1"/>
          </p:cNvSpPr>
          <p:nvPr>
            <p:ph idx="1"/>
          </p:nvPr>
        </p:nvSpPr>
        <p:spPr/>
        <p:txBody>
          <a:bodyPr/>
          <a:lstStyle/>
          <a:p>
            <a:pPr marL="0" indent="0">
              <a:buNone/>
            </a:pPr>
            <a:r>
              <a:rPr lang="en-US" dirty="0" smtClean="0"/>
              <a:t>How much sleep do we really need per night?</a:t>
            </a:r>
          </a:p>
          <a:p>
            <a:r>
              <a:rPr lang="en-US" sz="1800" dirty="0" smtClean="0"/>
              <a:t>Sleep need changes with age, but our focus today will be on adults</a:t>
            </a:r>
          </a:p>
          <a:p>
            <a:r>
              <a:rPr lang="en-US" sz="1800" dirty="0" smtClean="0"/>
              <a:t>Most people feel like they can get by with about 5 hours of sleep</a:t>
            </a:r>
          </a:p>
          <a:p>
            <a:pPr lvl="1"/>
            <a:r>
              <a:rPr lang="en-US" sz="1600" dirty="0" smtClean="0"/>
              <a:t>They probably also NEED caffeine to keep them awake</a:t>
            </a:r>
          </a:p>
          <a:p>
            <a:r>
              <a:rPr lang="en-US" sz="1800" dirty="0" smtClean="0">
                <a:latin typeface="Graphik Medium"/>
                <a:cs typeface="Graphik Medium"/>
              </a:rPr>
              <a:t>95% of people need between 6-9 hours of sleep each night</a:t>
            </a:r>
          </a:p>
          <a:p>
            <a:pPr lvl="1"/>
            <a:r>
              <a:rPr lang="en-US" sz="1600" dirty="0" smtClean="0">
                <a:solidFill>
                  <a:srgbClr val="DD1228"/>
                </a:solidFill>
                <a:latin typeface="Graphik Medium"/>
                <a:cs typeface="Graphik Medium"/>
              </a:rPr>
              <a:t>ONLY 2.5% OF THE POPULATION HAS A SLEEP NEED LESS </a:t>
            </a:r>
            <a:br>
              <a:rPr lang="en-US" sz="1600" dirty="0" smtClean="0">
                <a:solidFill>
                  <a:srgbClr val="DD1228"/>
                </a:solidFill>
                <a:latin typeface="Graphik Medium"/>
                <a:cs typeface="Graphik Medium"/>
              </a:rPr>
            </a:br>
            <a:r>
              <a:rPr lang="en-US" sz="1600" dirty="0" smtClean="0">
                <a:solidFill>
                  <a:srgbClr val="DD1228"/>
                </a:solidFill>
                <a:latin typeface="Graphik Medium"/>
                <a:cs typeface="Graphik Medium"/>
              </a:rPr>
              <a:t>THAN 6 HOURS</a:t>
            </a:r>
            <a:endParaRPr lang="en-US" sz="1600" dirty="0">
              <a:solidFill>
                <a:srgbClr val="DD1228"/>
              </a:solidFill>
              <a:latin typeface="Graphik Medium"/>
              <a:cs typeface="Graphik Medium"/>
            </a:endParaRPr>
          </a:p>
        </p:txBody>
      </p:sp>
      <p:sp>
        <p:nvSpPr>
          <p:cNvPr id="6" name="Rectangle 5"/>
          <p:cNvSpPr/>
          <p:nvPr/>
        </p:nvSpPr>
        <p:spPr>
          <a:xfrm>
            <a:off x="1143000" y="4585313"/>
            <a:ext cx="7543800" cy="646331"/>
          </a:xfrm>
          <a:prstGeom prst="rect">
            <a:avLst/>
          </a:prstGeom>
        </p:spPr>
        <p:txBody>
          <a:bodyPr wrap="square">
            <a:spAutoFit/>
          </a:bodyPr>
          <a:lstStyle/>
          <a:p>
            <a:pPr algn="ctr">
              <a:spcBef>
                <a:spcPts val="2400"/>
              </a:spcBef>
            </a:pPr>
            <a:r>
              <a:rPr lang="en-US" i="1" dirty="0">
                <a:solidFill>
                  <a:srgbClr val="41464B"/>
                </a:solidFill>
                <a:latin typeface="Graphik Medium" panose="020B0603030202060203" pitchFamily="34" charset="0"/>
              </a:rPr>
              <a:t>The average person needs about 7-8 hours </a:t>
            </a:r>
            <a:r>
              <a:rPr lang="en-US" i="1" dirty="0" smtClean="0">
                <a:solidFill>
                  <a:srgbClr val="41464B"/>
                </a:solidFill>
                <a:latin typeface="Graphik Medium" panose="020B0603030202060203" pitchFamily="34" charset="0"/>
              </a:rPr>
              <a:t/>
            </a:r>
            <a:br>
              <a:rPr lang="en-US" i="1" dirty="0" smtClean="0">
                <a:solidFill>
                  <a:srgbClr val="41464B"/>
                </a:solidFill>
                <a:latin typeface="Graphik Medium" panose="020B0603030202060203" pitchFamily="34" charset="0"/>
              </a:rPr>
            </a:br>
            <a:r>
              <a:rPr lang="en-US" i="1" dirty="0" smtClean="0">
                <a:solidFill>
                  <a:srgbClr val="41464B"/>
                </a:solidFill>
                <a:latin typeface="Graphik Medium" panose="020B0603030202060203" pitchFamily="34" charset="0"/>
              </a:rPr>
              <a:t>of sleep </a:t>
            </a:r>
            <a:r>
              <a:rPr lang="en-US" i="1" dirty="0">
                <a:solidFill>
                  <a:srgbClr val="41464B"/>
                </a:solidFill>
                <a:latin typeface="Graphik Medium" panose="020B0603030202060203" pitchFamily="34" charset="0"/>
              </a:rPr>
              <a:t>per night</a:t>
            </a:r>
          </a:p>
        </p:txBody>
      </p:sp>
      <p:sp>
        <p:nvSpPr>
          <p:cNvPr id="8" name="Footer Placeholder 10"/>
          <p:cNvSpPr txBox="1">
            <a:spLocks/>
          </p:cNvSpPr>
          <p:nvPr/>
        </p:nvSpPr>
        <p:spPr>
          <a:xfrm>
            <a:off x="1143000" y="228600"/>
            <a:ext cx="2895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dirty="0" smtClean="0">
                <a:latin typeface="Graphik Light" panose="020B0403030202060203" pitchFamily="34" charset="0"/>
              </a:rPr>
              <a:t>SCIENCE</a:t>
            </a:r>
            <a:endParaRPr lang="en-US" sz="1400" dirty="0">
              <a:latin typeface="Graphik Light" panose="020B0403030202060203" pitchFamily="34" charset="0"/>
            </a:endParaRPr>
          </a:p>
        </p:txBody>
      </p:sp>
    </p:spTree>
    <p:extLst>
      <p:ext uri="{BB962C8B-B14F-4D97-AF65-F5344CB8AC3E}">
        <p14:creationId xmlns:p14="http://schemas.microsoft.com/office/powerpoint/2010/main" val="34501474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SLEEP DEFICIENCY</a:t>
            </a:r>
            <a:endParaRPr lang="en-US" dirty="0"/>
          </a:p>
        </p:txBody>
      </p:sp>
      <p:sp>
        <p:nvSpPr>
          <p:cNvPr id="3" name="Content Placeholder 2"/>
          <p:cNvSpPr>
            <a:spLocks noGrp="1"/>
          </p:cNvSpPr>
          <p:nvPr>
            <p:ph idx="1"/>
          </p:nvPr>
        </p:nvSpPr>
        <p:spPr/>
        <p:txBody>
          <a:bodyPr/>
          <a:lstStyle/>
          <a:p>
            <a:pPr marL="0" indent="0">
              <a:buNone/>
            </a:pPr>
            <a:r>
              <a:rPr lang="en-US" dirty="0" smtClean="0"/>
              <a:t>Sleep deficiency means you have </a:t>
            </a:r>
            <a:r>
              <a:rPr lang="en-US" u="sng" dirty="0" smtClean="0"/>
              <a:t>one or more </a:t>
            </a:r>
            <a:br>
              <a:rPr lang="en-US" u="sng" dirty="0" smtClean="0"/>
            </a:br>
            <a:r>
              <a:rPr lang="en-US" dirty="0" smtClean="0"/>
              <a:t>of the following issues:</a:t>
            </a:r>
          </a:p>
          <a:p>
            <a:r>
              <a:rPr lang="en-US" sz="1800" dirty="0" smtClean="0"/>
              <a:t>You don’t get enough sleep hours (sleep deprivation)	</a:t>
            </a:r>
          </a:p>
          <a:p>
            <a:pPr lvl="1"/>
            <a:r>
              <a:rPr lang="en-US" sz="1600" dirty="0" smtClean="0"/>
              <a:t>Remember, the average person needs 7-8 hours of sleep</a:t>
            </a:r>
          </a:p>
          <a:p>
            <a:r>
              <a:rPr lang="en-US" sz="1800" dirty="0" smtClean="0"/>
              <a:t>You sleep at the wrong time of day (you’re out of sync with your circadian rhythm)</a:t>
            </a:r>
          </a:p>
          <a:p>
            <a:r>
              <a:rPr lang="en-US" sz="1800" dirty="0" smtClean="0"/>
              <a:t>You don’t sleep well or get all the different types of sleep that your body needs</a:t>
            </a:r>
          </a:p>
          <a:p>
            <a:pPr lvl="1"/>
            <a:r>
              <a:rPr lang="en-US" sz="1600" dirty="0" smtClean="0"/>
              <a:t>We need both non-REM and REM sleep nightly</a:t>
            </a:r>
            <a:endParaRPr lang="en-US" sz="1600" dirty="0"/>
          </a:p>
        </p:txBody>
      </p:sp>
      <p:sp>
        <p:nvSpPr>
          <p:cNvPr id="6" name="Rectangle 5"/>
          <p:cNvSpPr/>
          <p:nvPr/>
        </p:nvSpPr>
        <p:spPr>
          <a:xfrm>
            <a:off x="1142999" y="4908478"/>
            <a:ext cx="7542213" cy="646331"/>
          </a:xfrm>
          <a:prstGeom prst="rect">
            <a:avLst/>
          </a:prstGeom>
        </p:spPr>
        <p:txBody>
          <a:bodyPr wrap="square">
            <a:spAutoFit/>
          </a:bodyPr>
          <a:lstStyle/>
          <a:p>
            <a:pPr algn="ctr">
              <a:spcBef>
                <a:spcPts val="2400"/>
              </a:spcBef>
            </a:pPr>
            <a:r>
              <a:rPr lang="en-US" i="1" dirty="0">
                <a:solidFill>
                  <a:srgbClr val="41464B"/>
                </a:solidFill>
                <a:latin typeface="Graphik Medium" panose="020B0603030202060203" pitchFamily="34" charset="0"/>
              </a:rPr>
              <a:t>Our focus today is how </a:t>
            </a:r>
            <a:r>
              <a:rPr lang="en-US" i="1" u="sng" dirty="0">
                <a:solidFill>
                  <a:srgbClr val="41464B"/>
                </a:solidFill>
                <a:latin typeface="Graphik Medium" panose="020B0603030202060203" pitchFamily="34" charset="0"/>
              </a:rPr>
              <a:t>chronic sleep </a:t>
            </a:r>
            <a:br>
              <a:rPr lang="en-US" i="1" u="sng" dirty="0">
                <a:solidFill>
                  <a:srgbClr val="41464B"/>
                </a:solidFill>
                <a:latin typeface="Graphik Medium" panose="020B0603030202060203" pitchFamily="34" charset="0"/>
              </a:rPr>
            </a:br>
            <a:r>
              <a:rPr lang="en-US" i="1" u="sng" dirty="0">
                <a:solidFill>
                  <a:srgbClr val="41464B"/>
                </a:solidFill>
                <a:latin typeface="Graphik Medium" panose="020B0603030202060203" pitchFamily="34" charset="0"/>
              </a:rPr>
              <a:t>deficiency</a:t>
            </a:r>
            <a:r>
              <a:rPr lang="en-US" i="1" dirty="0">
                <a:solidFill>
                  <a:srgbClr val="41464B"/>
                </a:solidFill>
                <a:latin typeface="Graphik Medium" panose="020B0603030202060203" pitchFamily="34" charset="0"/>
              </a:rPr>
              <a:t> affects us</a:t>
            </a:r>
          </a:p>
        </p:txBody>
      </p:sp>
      <p:sp>
        <p:nvSpPr>
          <p:cNvPr id="8" name="Footer Placeholder 10"/>
          <p:cNvSpPr txBox="1">
            <a:spLocks/>
          </p:cNvSpPr>
          <p:nvPr/>
        </p:nvSpPr>
        <p:spPr>
          <a:xfrm>
            <a:off x="1143000" y="228600"/>
            <a:ext cx="2895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dirty="0">
                <a:latin typeface="Graphik Light" panose="020B0403030202060203" pitchFamily="34" charset="0"/>
              </a:rPr>
              <a:t>SLEEP </a:t>
            </a:r>
            <a:r>
              <a:rPr lang="en-US" sz="1400" dirty="0" smtClean="0">
                <a:latin typeface="Graphik Light" panose="020B0403030202060203" pitchFamily="34" charset="0"/>
              </a:rPr>
              <a:t>DEFICIENCY</a:t>
            </a:r>
            <a:endParaRPr lang="en-US" sz="1400" dirty="0">
              <a:latin typeface="Graphik Light" panose="020B0403030202060203" pitchFamily="34" charset="0"/>
            </a:endParaRPr>
          </a:p>
        </p:txBody>
      </p:sp>
    </p:spTree>
    <p:extLst>
      <p:ext uri="{BB962C8B-B14F-4D97-AF65-F5344CB8AC3E}">
        <p14:creationId xmlns:p14="http://schemas.microsoft.com/office/powerpoint/2010/main" val="2548958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IMPACT OF SLEEP DEFICIENCY</a:t>
            </a:r>
            <a:endParaRPr lang="en-US" dirty="0"/>
          </a:p>
        </p:txBody>
      </p:sp>
      <p:sp>
        <p:nvSpPr>
          <p:cNvPr id="3" name="Content Placeholder 2"/>
          <p:cNvSpPr>
            <a:spLocks noGrp="1"/>
          </p:cNvSpPr>
          <p:nvPr>
            <p:ph idx="1"/>
          </p:nvPr>
        </p:nvSpPr>
        <p:spPr/>
        <p:txBody>
          <a:bodyPr/>
          <a:lstStyle/>
          <a:p>
            <a:pPr marL="0" indent="0">
              <a:buNone/>
            </a:pPr>
            <a:r>
              <a:rPr lang="en-US" dirty="0" smtClean="0"/>
              <a:t>What does sleep deficiency affect?</a:t>
            </a:r>
          </a:p>
          <a:p>
            <a:r>
              <a:rPr lang="en-US" sz="1800" dirty="0" smtClean="0"/>
              <a:t>Cognitive function</a:t>
            </a:r>
          </a:p>
          <a:p>
            <a:r>
              <a:rPr lang="en-US" sz="1800" dirty="0" smtClean="0"/>
              <a:t>Physical health</a:t>
            </a:r>
          </a:p>
          <a:p>
            <a:r>
              <a:rPr lang="en-US" sz="1800" dirty="0" smtClean="0"/>
              <a:t>Metabolism</a:t>
            </a:r>
            <a:endParaRPr lang="en-US" sz="1800" dirty="0"/>
          </a:p>
        </p:txBody>
      </p:sp>
      <p:sp>
        <p:nvSpPr>
          <p:cNvPr id="8" name="Footer Placeholder 10"/>
          <p:cNvSpPr txBox="1">
            <a:spLocks/>
          </p:cNvSpPr>
          <p:nvPr/>
        </p:nvSpPr>
        <p:spPr>
          <a:xfrm>
            <a:off x="1143000" y="228600"/>
            <a:ext cx="2895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dirty="0">
                <a:latin typeface="Graphik Light" panose="020B0403030202060203" pitchFamily="34" charset="0"/>
              </a:rPr>
              <a:t>SLEEP </a:t>
            </a:r>
            <a:r>
              <a:rPr lang="en-US" sz="1400" dirty="0" smtClean="0">
                <a:latin typeface="Graphik Light" panose="020B0403030202060203" pitchFamily="34" charset="0"/>
              </a:rPr>
              <a:t>DEFICIENCY</a:t>
            </a:r>
            <a:endParaRPr lang="en-US" sz="1400" dirty="0">
              <a:latin typeface="Graphik Light" panose="020B0403030202060203" pitchFamily="34" charset="0"/>
            </a:endParaRPr>
          </a:p>
        </p:txBody>
      </p:sp>
      <p:pic>
        <p:nvPicPr>
          <p:cNvPr id="5" name="Picture 4"/>
          <p:cNvPicPr>
            <a:picLocks noChangeAspect="1"/>
          </p:cNvPicPr>
          <p:nvPr/>
        </p:nvPicPr>
        <p:blipFill rotWithShape="1">
          <a:blip r:embed="rId2"/>
          <a:srcRect l="21918" r="11325"/>
          <a:stretch/>
        </p:blipFill>
        <p:spPr>
          <a:xfrm>
            <a:off x="5101297" y="2286000"/>
            <a:ext cx="2975903" cy="2971800"/>
          </a:xfrm>
          <a:prstGeom prst="ellipse">
            <a:avLst/>
          </a:prstGeom>
        </p:spPr>
      </p:pic>
    </p:spTree>
    <p:extLst>
      <p:ext uri="{BB962C8B-B14F-4D97-AF65-F5344CB8AC3E}">
        <p14:creationId xmlns:p14="http://schemas.microsoft.com/office/powerpoint/2010/main" val="69306561"/>
      </p:ext>
    </p:extLst>
  </p:cSld>
  <p:clrMapOvr>
    <a:masterClrMapping/>
  </p:clrMapOvr>
</p:sld>
</file>

<file path=ppt/theme/theme1.xml><?xml version="1.0" encoding="utf-8"?>
<a:theme xmlns:a="http://schemas.openxmlformats.org/drawingml/2006/main" name="Office Theme">
  <a:themeElements>
    <a:clrScheme name="EQUINOX TEMPLATE">
      <a:dk1>
        <a:sysClr val="windowText" lastClr="000000"/>
      </a:dk1>
      <a:lt1>
        <a:sysClr val="window" lastClr="FFFFFF"/>
      </a:lt1>
      <a:dk2>
        <a:srgbClr val="41464B"/>
      </a:dk2>
      <a:lt2>
        <a:srgbClr val="EEECE1"/>
      </a:lt2>
      <a:accent1>
        <a:srgbClr val="FFA900"/>
      </a:accent1>
      <a:accent2>
        <a:srgbClr val="DD1228"/>
      </a:accent2>
      <a:accent3>
        <a:srgbClr val="41464B"/>
      </a:accent3>
      <a:accent4>
        <a:srgbClr val="929496"/>
      </a:accent4>
      <a:accent5>
        <a:srgbClr val="D9D9D9"/>
      </a:accent5>
      <a:accent6>
        <a:srgbClr val="DFDFDF"/>
      </a:accent6>
      <a:hlink>
        <a:srgbClr val="FFA900"/>
      </a:hlink>
      <a:folHlink>
        <a:srgbClr val="FFA9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41464B"/>
        </a:solidFill>
        <a:ln>
          <a:noFill/>
        </a:ln>
        <a:effectLst/>
      </a:spPr>
      <a:bodyPr rtlCol="0" anchor="ctr"/>
      <a:lstStyle>
        <a:defPPr algn="ctr">
          <a:defRPr sz="1400" dirty="0">
            <a:latin typeface="Graphik Light"/>
            <a:cs typeface="Graphik Light"/>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dirty="0" smtClean="0">
            <a:latin typeface="Graphik Light"/>
            <a:cs typeface="Graphik Light"/>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2445</TotalTime>
  <Words>2798</Words>
  <Application>Microsoft Office PowerPoint</Application>
  <PresentationFormat>On-screen Show (4:3)</PresentationFormat>
  <Paragraphs>435</Paragraphs>
  <Slides>34</Slides>
  <Notes>16</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Office Theme</vt:lpstr>
      <vt:lpstr>PowerPoint Presentation</vt:lpstr>
      <vt:lpstr>Sleep and Health</vt:lpstr>
      <vt:lpstr>AGENDA</vt:lpstr>
      <vt:lpstr>PURPOSE OF SLEEP</vt:lpstr>
      <vt:lpstr>SLEEP STAGES</vt:lpstr>
      <vt:lpstr>SLEEP STAGES</vt:lpstr>
      <vt:lpstr>SLEEP NEED</vt:lpstr>
      <vt:lpstr>SLEEP DEFICIENCY</vt:lpstr>
      <vt:lpstr>IMPACT OF SLEEP DEFICIENCY</vt:lpstr>
      <vt:lpstr>COGNITIVE FUNCTION</vt:lpstr>
      <vt:lpstr>COGNITIVE FUNCTION</vt:lpstr>
      <vt:lpstr>COGNITIVE FUNCTION</vt:lpstr>
      <vt:lpstr>PHYSICAL HEALTH</vt:lpstr>
      <vt:lpstr>PHYSICAL HEALTH</vt:lpstr>
      <vt:lpstr>PHYSICAL HEALTH</vt:lpstr>
      <vt:lpstr>METABOLISM</vt:lpstr>
      <vt:lpstr>METABOLISM (cont.)</vt:lpstr>
      <vt:lpstr>METABOLISM (cont.)</vt:lpstr>
      <vt:lpstr>Consequences of sleepiness</vt:lpstr>
      <vt:lpstr>APPLYING THE KNOWLEDGE</vt:lpstr>
      <vt:lpstr>STEP 1</vt:lpstr>
      <vt:lpstr>STEP 1 (cont.)</vt:lpstr>
      <vt:lpstr>STEP 2</vt:lpstr>
      <vt:lpstr>STEP 2 (cont.)</vt:lpstr>
      <vt:lpstr>STEP 3</vt:lpstr>
      <vt:lpstr>STEP 3 (cont.)</vt:lpstr>
      <vt:lpstr>STEP 4</vt:lpstr>
      <vt:lpstr>STEP 4 (cont.)</vt:lpstr>
      <vt:lpstr>TRAVEL</vt:lpstr>
      <vt:lpstr>Biggest Takeaways</vt:lpstr>
      <vt:lpstr>PowerPoint Presentation</vt:lpstr>
      <vt:lpstr>FOR MORE INFORMATION</vt:lpstr>
      <vt:lpstr>FOR MORE INFORMATION</vt:lpstr>
      <vt:lpstr>PowerPoint Presentation</vt:lpstr>
    </vt:vector>
  </TitlesOfParts>
  <Company>Coreslide Inc.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Imat Badruddin</dc:creator>
  <cp:lastModifiedBy>Build</cp:lastModifiedBy>
  <cp:revision>101</cp:revision>
  <dcterms:created xsi:type="dcterms:W3CDTF">2015-05-05T16:10:07Z</dcterms:created>
  <dcterms:modified xsi:type="dcterms:W3CDTF">2016-02-03T17:28:07Z</dcterms:modified>
</cp:coreProperties>
</file>